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56" r:id="rId2"/>
    <p:sldId id="293" r:id="rId3"/>
    <p:sldId id="257" r:id="rId4"/>
    <p:sldId id="265" r:id="rId5"/>
    <p:sldId id="277" r:id="rId6"/>
    <p:sldId id="271" r:id="rId7"/>
    <p:sldId id="260" r:id="rId8"/>
    <p:sldId id="262" r:id="rId9"/>
    <p:sldId id="281" r:id="rId10"/>
    <p:sldId id="294" r:id="rId11"/>
    <p:sldId id="263" r:id="rId12"/>
    <p:sldId id="295" r:id="rId13"/>
    <p:sldId id="296" r:id="rId14"/>
    <p:sldId id="297" r:id="rId15"/>
    <p:sldId id="298" r:id="rId16"/>
    <p:sldId id="299" r:id="rId17"/>
    <p:sldId id="300" r:id="rId18"/>
    <p:sldId id="301" r:id="rId19"/>
    <p:sldId id="303" r:id="rId20"/>
    <p:sldId id="304" r:id="rId21"/>
    <p:sldId id="305" r:id="rId22"/>
    <p:sldId id="264" r:id="rId23"/>
    <p:sldId id="272" r:id="rId24"/>
    <p:sldId id="307" r:id="rId25"/>
    <p:sldId id="273" r:id="rId26"/>
    <p:sldId id="267" r:id="rId27"/>
    <p:sldId id="268" r:id="rId28"/>
    <p:sldId id="270" r:id="rId29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6738"/>
    <p:restoredTop sz="80663" autoAdjust="0"/>
  </p:normalViewPr>
  <p:slideViewPr>
    <p:cSldViewPr>
      <p:cViewPr varScale="1">
        <p:scale>
          <a:sx n="72" d="100"/>
          <a:sy n="72" d="100"/>
        </p:scale>
        <p:origin x="660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420F02-EEB4-5047-83D4-E6BF0E14D247}" type="datetimeFigureOut">
              <a:rPr lang="pt-BR" smtClean="0"/>
              <a:t>17/12/2021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4239AF-A159-3845-A7CD-8F215079862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307635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4239AF-A159-3845-A7CD-8F2150798624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753129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4239AF-A159-3845-A7CD-8F2150798624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536626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Benefícios da Plataforma ThingSpeak:</a:t>
            </a:r>
          </a:p>
          <a:p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dirty="0"/>
              <a:t>Configure facilmente dispositivos para enviar dados para ThingSpeak usando protocolos IoT populares.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dirty="0"/>
              <a:t>Visualize os dados do seu sensor em tempo real.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dirty="0"/>
              <a:t>Prototipar e construir sistemas IoT sem configurar servidores ou desenvolver software da web.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1200" dirty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4239AF-A159-3845-A7CD-8F2150798624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768999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4239AF-A159-3845-A7CD-8F2150798624}" type="slidenum">
              <a:rPr lang="pt-BR" smtClean="0"/>
              <a:t>24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933249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4239AF-A159-3845-A7CD-8F2150798624}" type="slidenum">
              <a:rPr lang="pt-BR" smtClean="0"/>
              <a:t>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689658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3B173-7C18-482A-9A75-A85D208FD14F}" type="datetime1">
              <a:rPr lang="pt-BR" smtClean="0"/>
              <a:t>17/12/2021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C7867-BA4C-48C9-A5A2-F1892D2FABAE}" type="datetime1">
              <a:rPr lang="pt-BR" smtClean="0"/>
              <a:t>17/12/2021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78792-4F13-418F-BE5E-D5AE68D822CA}" type="datetime1">
              <a:rPr lang="pt-BR" smtClean="0"/>
              <a:t>17/12/2021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B27A14-F974-4A2E-9677-487DB2612F92}" type="datetime1">
              <a:rPr lang="pt-BR" smtClean="0"/>
              <a:t>17/12/2021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9C0F4-C35E-438F-9B4A-FABB84A4CA5A}" type="datetime1">
              <a:rPr lang="pt-BR" smtClean="0"/>
              <a:t>17/12/2021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0A9CF9-D19B-4C92-AADA-564307A9F941}" type="datetime1">
              <a:rPr lang="pt-BR" smtClean="0"/>
              <a:t>17/12/2021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29E16-8854-47B9-96DD-FCA1C59BC448}" type="datetime1">
              <a:rPr lang="pt-BR" smtClean="0"/>
              <a:t>17/12/2021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1BD2B4-CFA6-4D0A-810C-0B3144D129CB}" type="datetime1">
              <a:rPr lang="pt-BR" smtClean="0"/>
              <a:t>17/12/2021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9F310-352E-4E09-83BA-3F5F89EC5B22}" type="datetime1">
              <a:rPr lang="pt-BR" smtClean="0"/>
              <a:t>17/12/2021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F5A1B-C5E1-4D7D-BCAE-21D80D08DE9F}" type="datetime1">
              <a:rPr lang="pt-BR" smtClean="0"/>
              <a:t>17/12/2021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90669-8C8E-4697-A17D-A9A4CE93C91F}" type="datetime1">
              <a:rPr lang="pt-BR" smtClean="0"/>
              <a:t>17/12/2021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E480EE-7F63-4177-A928-9F2701EEB33D}" type="datetime1">
              <a:rPr lang="pt-BR" smtClean="0"/>
              <a:t>17/12/2021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19D8CF-8DEC-4D9F-84EE-ADF04DFF3391}" type="slidenum">
              <a:rPr lang="pt-BR" smtClean="0"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3" Type="http://schemas.openxmlformats.org/officeDocument/2006/relationships/image" Target="../media/image9.jpg"/><Relationship Id="rId7" Type="http://schemas.openxmlformats.org/officeDocument/2006/relationships/image" Target="../media/image13.jpe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g"/><Relationship Id="rId5" Type="http://schemas.openxmlformats.org/officeDocument/2006/relationships/image" Target="../media/image11.jpg"/><Relationship Id="rId4" Type="http://schemas.openxmlformats.org/officeDocument/2006/relationships/image" Target="../media/image10.png"/><Relationship Id="rId9" Type="http://schemas.openxmlformats.org/officeDocument/2006/relationships/image" Target="../media/image15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jpg"/><Relationship Id="rId7" Type="http://schemas.openxmlformats.org/officeDocument/2006/relationships/image" Target="../media/image21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g"/><Relationship Id="rId5" Type="http://schemas.openxmlformats.org/officeDocument/2006/relationships/image" Target="../media/image19.png"/><Relationship Id="rId4" Type="http://schemas.openxmlformats.org/officeDocument/2006/relationships/image" Target="../media/image18.jpeg"/><Relationship Id="rId9" Type="http://schemas.openxmlformats.org/officeDocument/2006/relationships/image" Target="../media/image2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504664" y="1041981"/>
            <a:ext cx="8134672" cy="3242791"/>
          </a:xfrm>
        </p:spPr>
        <p:txBody>
          <a:bodyPr>
            <a:normAutofit/>
          </a:bodyPr>
          <a:lstStyle/>
          <a:p>
            <a:pPr algn="ctr">
              <a:tabLst>
                <a:tab pos="2806065" algn="ctr"/>
                <a:tab pos="5612130" algn="r"/>
                <a:tab pos="449580" algn="l"/>
              </a:tabLst>
            </a:pPr>
            <a:r>
              <a:rPr lang="pt-BR" sz="3200" b="1" dirty="0">
                <a:effectLst/>
                <a:latin typeface="+mn-lt"/>
                <a:ea typeface="Times New Roman" panose="02020603050405020304" pitchFamily="18" charset="0"/>
              </a:rPr>
              <a:t>DESENVOLVIMENTO DE UMA SOLUÇÃO PARA AUTOMAÇÃO DE UM SISTEMA HIDRÁULICO RESIDENCIAL UTILIZANDO O IOT</a:t>
            </a:r>
            <a:endParaRPr lang="pt-BR" sz="3200" dirty="0">
              <a:effectLst/>
              <a:latin typeface="+mn-lt"/>
              <a:ea typeface="Times New Roman" panose="02020603050405020304" pitchFamily="18" charset="0"/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827584" y="3977883"/>
            <a:ext cx="7488832" cy="2423120"/>
          </a:xfrm>
        </p:spPr>
        <p:txBody>
          <a:bodyPr>
            <a:normAutofit/>
          </a:bodyPr>
          <a:lstStyle/>
          <a:p>
            <a:r>
              <a:rPr lang="pt-BR" b="1" dirty="0">
                <a:solidFill>
                  <a:schemeClr val="tx1"/>
                </a:solidFill>
              </a:rPr>
              <a:t>ALUNO:</a:t>
            </a:r>
            <a:r>
              <a:rPr lang="pt-BR" dirty="0">
                <a:solidFill>
                  <a:schemeClr val="tx1"/>
                </a:solidFill>
              </a:rPr>
              <a:t> Murilo Henrique de Oliveira</a:t>
            </a:r>
          </a:p>
          <a:p>
            <a:endParaRPr lang="pt-BR" sz="2400" dirty="0">
              <a:solidFill>
                <a:schemeClr val="tx1"/>
              </a:solidFill>
            </a:endParaRPr>
          </a:p>
          <a:p>
            <a:r>
              <a:rPr lang="pt-BR" sz="2400" b="1" dirty="0">
                <a:solidFill>
                  <a:schemeClr val="tx1"/>
                </a:solidFill>
              </a:rPr>
              <a:t>Orientador: </a:t>
            </a:r>
            <a:r>
              <a:rPr lang="pt-BR" sz="2400" dirty="0">
                <a:solidFill>
                  <a:schemeClr val="tx1"/>
                </a:solidFill>
              </a:rPr>
              <a:t>Profº Me. Stefano Schwenck Borges Vale Vita </a:t>
            </a:r>
          </a:p>
        </p:txBody>
      </p:sp>
      <p:sp>
        <p:nvSpPr>
          <p:cNvPr id="5" name="Retângulo 4"/>
          <p:cNvSpPr/>
          <p:nvPr/>
        </p:nvSpPr>
        <p:spPr>
          <a:xfrm>
            <a:off x="0" y="6525344"/>
            <a:ext cx="9144000" cy="33265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Trabalho de Conclusão de Curso - Universidade de Uberaba </a:t>
            </a:r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3"/>
          <a:srcRect l="10706" t="42125" r="46679" b="29329"/>
          <a:stretch/>
        </p:blipFill>
        <p:spPr>
          <a:xfrm>
            <a:off x="2771800" y="404664"/>
            <a:ext cx="3384376" cy="1274634"/>
          </a:xfrm>
          <a:prstGeom prst="rect">
            <a:avLst/>
          </a:prstGeom>
        </p:spPr>
      </p:pic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5AFC32BB-CF4D-491C-95EA-D835E8618A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732240" y="228847"/>
            <a:ext cx="2133600" cy="365125"/>
          </a:xfrm>
        </p:spPr>
        <p:txBody>
          <a:bodyPr/>
          <a:lstStyle/>
          <a:p>
            <a:fld id="{2119D8CF-8DEC-4D9F-84EE-ADF04DFF3391}" type="slidenum">
              <a:rPr lang="pt-BR" sz="1800" smtClean="0"/>
              <a:t>1</a:t>
            </a:fld>
            <a:endParaRPr lang="pt-BR" sz="1800" dirty="0"/>
          </a:p>
        </p:txBody>
      </p:sp>
    </p:spTree>
    <p:extLst>
      <p:ext uri="{BB962C8B-B14F-4D97-AF65-F5344CB8AC3E}">
        <p14:creationId xmlns:p14="http://schemas.microsoft.com/office/powerpoint/2010/main" val="3802357526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3568" y="605627"/>
            <a:ext cx="8229600" cy="1143000"/>
          </a:xfrm>
        </p:spPr>
        <p:txBody>
          <a:bodyPr/>
          <a:lstStyle/>
          <a:p>
            <a:r>
              <a:rPr lang="pt-BR" dirty="0"/>
              <a:t>METODOLOGIA</a:t>
            </a:r>
          </a:p>
        </p:txBody>
      </p:sp>
      <p:sp>
        <p:nvSpPr>
          <p:cNvPr id="4" name="Retângulo 3"/>
          <p:cNvSpPr/>
          <p:nvPr/>
        </p:nvSpPr>
        <p:spPr>
          <a:xfrm>
            <a:off x="0" y="6525344"/>
            <a:ext cx="9144000" cy="33265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Trabalho de Conclusão de Curso - Universidade de Uberaba 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F013219A-1A31-44FE-BD8A-A25CBB300CE5}"/>
              </a:ext>
            </a:extLst>
          </p:cNvPr>
          <p:cNvSpPr/>
          <p:nvPr/>
        </p:nvSpPr>
        <p:spPr>
          <a:xfrm>
            <a:off x="0" y="0"/>
            <a:ext cx="9151016" cy="62068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tabLst>
                <a:tab pos="2806065" algn="ctr"/>
                <a:tab pos="5612130" algn="r"/>
                <a:tab pos="449580" algn="l"/>
              </a:tabLst>
            </a:pPr>
            <a:r>
              <a:rPr lang="pt-BR" dirty="0">
                <a:effectLst/>
                <a:ea typeface="Times New Roman" panose="02020603050405020304" pitchFamily="18" charset="0"/>
              </a:rPr>
              <a:t>DESENVOLVIMENTO DE UMA SOLUÇÃO PARA AUTOMAÇÃO DE UM SISTEMA HIDRÁULICO RESIDENCIAL UTILIZANDO O IOT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E310A3B-10D2-4020-9168-D1E76831AA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8515" y="1688530"/>
            <a:ext cx="1730302" cy="1961009"/>
          </a:xfrm>
          <a:prstGeom prst="rect">
            <a:avLst/>
          </a:prstGeom>
        </p:spPr>
      </p:pic>
      <p:sp>
        <p:nvSpPr>
          <p:cNvPr id="23" name="CaixaDeTexto 22">
            <a:extLst>
              <a:ext uri="{FF2B5EF4-FFF2-40B4-BE49-F238E27FC236}">
                <a16:creationId xmlns:a16="http://schemas.microsoft.com/office/drawing/2014/main" id="{94666C51-C1B9-4B13-AA8C-DC257FF3EFFC}"/>
              </a:ext>
            </a:extLst>
          </p:cNvPr>
          <p:cNvSpPr txBox="1"/>
          <p:nvPr/>
        </p:nvSpPr>
        <p:spPr>
          <a:xfrm>
            <a:off x="2627092" y="3635291"/>
            <a:ext cx="1833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Balde de 20 litros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FCFB6BF6-D72E-43B7-A189-0954FE80E8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5870" y="1589371"/>
            <a:ext cx="1742104" cy="1979030"/>
          </a:xfrm>
          <a:prstGeom prst="rect">
            <a:avLst/>
          </a:prstGeom>
        </p:spPr>
      </p:pic>
      <p:sp>
        <p:nvSpPr>
          <p:cNvPr id="28" name="CaixaDeTexto 27">
            <a:extLst>
              <a:ext uri="{FF2B5EF4-FFF2-40B4-BE49-F238E27FC236}">
                <a16:creationId xmlns:a16="http://schemas.microsoft.com/office/drawing/2014/main" id="{4C6CC26C-8A53-4C32-ABED-7AEF7705C103}"/>
              </a:ext>
            </a:extLst>
          </p:cNvPr>
          <p:cNvSpPr txBox="1"/>
          <p:nvPr/>
        </p:nvSpPr>
        <p:spPr>
          <a:xfrm>
            <a:off x="4975870" y="3629531"/>
            <a:ext cx="20211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Tambor de 50 litros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E840BC18-EDDE-4E30-8ADC-390448CB4A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763" y="4165129"/>
            <a:ext cx="1427047" cy="1418319"/>
          </a:xfrm>
          <a:prstGeom prst="rect">
            <a:avLst/>
          </a:prstGeom>
        </p:spPr>
      </p:pic>
      <p:sp>
        <p:nvSpPr>
          <p:cNvPr id="31" name="CaixaDeTexto 30">
            <a:extLst>
              <a:ext uri="{FF2B5EF4-FFF2-40B4-BE49-F238E27FC236}">
                <a16:creationId xmlns:a16="http://schemas.microsoft.com/office/drawing/2014/main" id="{5295E631-3E47-4799-ACE6-CC31DF869DE1}"/>
              </a:ext>
            </a:extLst>
          </p:cNvPr>
          <p:cNvSpPr txBox="1"/>
          <p:nvPr/>
        </p:nvSpPr>
        <p:spPr>
          <a:xfrm>
            <a:off x="499432" y="5724454"/>
            <a:ext cx="1963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Visual Studio Code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781A9B12-4472-4345-A640-C7701FBBE1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2197" y="4150050"/>
            <a:ext cx="1535699" cy="1559325"/>
          </a:xfrm>
          <a:prstGeom prst="rect">
            <a:avLst/>
          </a:prstGeom>
        </p:spPr>
      </p:pic>
      <p:sp>
        <p:nvSpPr>
          <p:cNvPr id="34" name="CaixaDeTexto 33">
            <a:extLst>
              <a:ext uri="{FF2B5EF4-FFF2-40B4-BE49-F238E27FC236}">
                <a16:creationId xmlns:a16="http://schemas.microsoft.com/office/drawing/2014/main" id="{CE016C17-9369-4934-8357-4F08F5543E6F}"/>
              </a:ext>
            </a:extLst>
          </p:cNvPr>
          <p:cNvSpPr txBox="1"/>
          <p:nvPr/>
        </p:nvSpPr>
        <p:spPr>
          <a:xfrm>
            <a:off x="3440171" y="5724454"/>
            <a:ext cx="15356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Arduino </a:t>
            </a:r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43CA4D1D-BE5F-4520-BE80-DC50CA7D77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80110" y="4652012"/>
            <a:ext cx="3155223" cy="721598"/>
          </a:xfrm>
          <a:prstGeom prst="rect">
            <a:avLst/>
          </a:prstGeom>
        </p:spPr>
      </p:pic>
      <p:sp>
        <p:nvSpPr>
          <p:cNvPr id="37" name="CaixaDeTexto 36">
            <a:extLst>
              <a:ext uri="{FF2B5EF4-FFF2-40B4-BE49-F238E27FC236}">
                <a16:creationId xmlns:a16="http://schemas.microsoft.com/office/drawing/2014/main" id="{5FCCC8A3-85BA-49B0-B89D-EC1B34461F2A}"/>
              </a:ext>
            </a:extLst>
          </p:cNvPr>
          <p:cNvSpPr txBox="1"/>
          <p:nvPr/>
        </p:nvSpPr>
        <p:spPr>
          <a:xfrm>
            <a:off x="6389873" y="5675895"/>
            <a:ext cx="15356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ThingSpeak 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A00A4A71-1E76-48AE-9D66-8D6CAD92B3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98492" y="735680"/>
            <a:ext cx="2133600" cy="365125"/>
          </a:xfrm>
        </p:spPr>
        <p:txBody>
          <a:bodyPr/>
          <a:lstStyle/>
          <a:p>
            <a:fld id="{2119D8CF-8DEC-4D9F-84EE-ADF04DFF3391}" type="slidenum">
              <a:rPr lang="pt-BR" sz="1800" smtClean="0"/>
              <a:t>10</a:t>
            </a:fld>
            <a:endParaRPr lang="pt-BR" sz="1800" dirty="0"/>
          </a:p>
        </p:txBody>
      </p:sp>
    </p:spTree>
    <p:extLst>
      <p:ext uri="{BB962C8B-B14F-4D97-AF65-F5344CB8AC3E}">
        <p14:creationId xmlns:p14="http://schemas.microsoft.com/office/powerpoint/2010/main" val="4270550994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8" grpId="0"/>
      <p:bldP spid="31" grpId="0"/>
      <p:bldP spid="34" grpId="0"/>
      <p:bldP spid="3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4216" y="447663"/>
            <a:ext cx="8229600" cy="1143000"/>
          </a:xfrm>
        </p:spPr>
        <p:txBody>
          <a:bodyPr/>
          <a:lstStyle/>
          <a:p>
            <a:r>
              <a:rPr lang="pt-BR" dirty="0"/>
              <a:t>DESENVOLVIMENTO</a:t>
            </a:r>
          </a:p>
        </p:txBody>
      </p:sp>
      <p:sp>
        <p:nvSpPr>
          <p:cNvPr id="4" name="Retângulo 3"/>
          <p:cNvSpPr/>
          <p:nvPr/>
        </p:nvSpPr>
        <p:spPr>
          <a:xfrm>
            <a:off x="0" y="6525344"/>
            <a:ext cx="9144000" cy="33265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Trabalho de Conclusão de Curso - Universidade de Uberaba 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F4F98CA8-6B69-4D98-B7D0-D6374DE9BE7A}"/>
              </a:ext>
            </a:extLst>
          </p:cNvPr>
          <p:cNvSpPr txBox="1"/>
          <p:nvPr/>
        </p:nvSpPr>
        <p:spPr>
          <a:xfrm>
            <a:off x="827584" y="3274998"/>
            <a:ext cx="22425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pt-BR" sz="2800" dirty="0"/>
              <a:t>Circuito: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6CB4A1A5-C9EC-4964-A761-1B31F7AB76C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054660" y="1568706"/>
            <a:ext cx="4742184" cy="4742184"/>
          </a:xfrm>
          <a:prstGeom prst="rect">
            <a:avLst/>
          </a:prstGeom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C30FCDA2-1731-4E4F-8DFB-26ADA19FDEF0}"/>
              </a:ext>
            </a:extLst>
          </p:cNvPr>
          <p:cNvSpPr/>
          <p:nvPr/>
        </p:nvSpPr>
        <p:spPr>
          <a:xfrm>
            <a:off x="0" y="0"/>
            <a:ext cx="9151016" cy="62068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tabLst>
                <a:tab pos="2806065" algn="ctr"/>
                <a:tab pos="5612130" algn="r"/>
                <a:tab pos="449580" algn="l"/>
              </a:tabLst>
            </a:pPr>
            <a:r>
              <a:rPr lang="pt-BR" dirty="0">
                <a:effectLst/>
                <a:ea typeface="Times New Roman" panose="02020603050405020304" pitchFamily="18" charset="0"/>
              </a:rPr>
              <a:t>DESENVOLVIMENTO DE UMA SOLUÇÃO PARA AUTOMAÇÃO DE UM SISTEMA HIDRÁULICO RESIDENCIAL UTILIZANDO O IOT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0874ABB0-42D6-48BF-9D60-EEC82841B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76256" y="726015"/>
            <a:ext cx="2133600" cy="365125"/>
          </a:xfrm>
        </p:spPr>
        <p:txBody>
          <a:bodyPr/>
          <a:lstStyle/>
          <a:p>
            <a:fld id="{2119D8CF-8DEC-4D9F-84EE-ADF04DFF3391}" type="slidenum">
              <a:rPr lang="pt-BR" sz="1800" smtClean="0"/>
              <a:t>11</a:t>
            </a:fld>
            <a:endParaRPr lang="pt-BR" sz="1800"/>
          </a:p>
        </p:txBody>
      </p:sp>
    </p:spTree>
    <p:extLst>
      <p:ext uri="{BB962C8B-B14F-4D97-AF65-F5344CB8AC3E}">
        <p14:creationId xmlns:p14="http://schemas.microsoft.com/office/powerpoint/2010/main" val="3206482347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4311" y="447662"/>
            <a:ext cx="8229600" cy="1143000"/>
          </a:xfrm>
        </p:spPr>
        <p:txBody>
          <a:bodyPr/>
          <a:lstStyle/>
          <a:p>
            <a:r>
              <a:rPr lang="pt-BR" dirty="0"/>
              <a:t>DESENVOLVIMENTO</a:t>
            </a:r>
          </a:p>
        </p:txBody>
      </p:sp>
      <p:sp>
        <p:nvSpPr>
          <p:cNvPr id="4" name="Retângulo 3"/>
          <p:cNvSpPr/>
          <p:nvPr/>
        </p:nvSpPr>
        <p:spPr>
          <a:xfrm>
            <a:off x="0" y="6525344"/>
            <a:ext cx="9144000" cy="33265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Trabalho de Conclusão de Curso - Universidade de Uberaba 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C30FCDA2-1731-4E4F-8DFB-26ADA19FDEF0}"/>
              </a:ext>
            </a:extLst>
          </p:cNvPr>
          <p:cNvSpPr/>
          <p:nvPr/>
        </p:nvSpPr>
        <p:spPr>
          <a:xfrm>
            <a:off x="0" y="0"/>
            <a:ext cx="9151016" cy="62068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tabLst>
                <a:tab pos="2806065" algn="ctr"/>
                <a:tab pos="5612130" algn="r"/>
                <a:tab pos="449580" algn="l"/>
              </a:tabLst>
            </a:pPr>
            <a:r>
              <a:rPr lang="pt-BR" dirty="0">
                <a:effectLst/>
                <a:ea typeface="Times New Roman" panose="02020603050405020304" pitchFamily="18" charset="0"/>
              </a:rPr>
              <a:t>DESENVOLVIMENTO DE UMA SOLUÇÃO PARA AUTOMAÇÃO DE UM SISTEMA HIDRÁULICO RESIDENCIAL UTILIZANDO O IOT</a:t>
            </a: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754449D6-0BF2-42FF-9AF4-93CA5A65757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46736" y="1575143"/>
            <a:ext cx="4356556" cy="4356556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D15A3136-B297-42A6-A877-9B6A10DBD981}"/>
              </a:ext>
            </a:extLst>
          </p:cNvPr>
          <p:cNvSpPr txBox="1"/>
          <p:nvPr/>
        </p:nvSpPr>
        <p:spPr>
          <a:xfrm>
            <a:off x="4680124" y="1838271"/>
            <a:ext cx="4470892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pt-BR" sz="2000" dirty="0"/>
              <a:t>Processo de Montagem do circuito: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pt-BR" sz="2000" dirty="0"/>
          </a:p>
          <a:p>
            <a:pPr algn="ctr"/>
            <a:r>
              <a:rPr lang="pt-BR" sz="2000" dirty="0"/>
              <a:t>Posicionar as protoboards lado a lado e inserir os demais componentes:</a:t>
            </a:r>
            <a:br>
              <a:rPr lang="pt-BR" sz="2000" dirty="0"/>
            </a:br>
            <a:br>
              <a:rPr lang="pt-BR" sz="2000" dirty="0"/>
            </a:br>
            <a:br>
              <a:rPr lang="pt-BR" sz="2000" dirty="0"/>
            </a:br>
            <a:br>
              <a:rPr lang="pt-BR" sz="2000" dirty="0"/>
            </a:br>
            <a:br>
              <a:rPr lang="pt-BR" sz="2000" dirty="0"/>
            </a:br>
            <a:br>
              <a:rPr lang="pt-BR" sz="2000" dirty="0"/>
            </a:br>
            <a:br>
              <a:rPr lang="pt-BR" sz="2000" dirty="0"/>
            </a:br>
            <a:br>
              <a:rPr lang="pt-BR" sz="2000" dirty="0"/>
            </a:br>
            <a:r>
              <a:rPr lang="pt-BR" sz="2000" dirty="0"/>
              <a:t>de certa forma que o circuito fique bem arranjado.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C02BDB54-157D-483C-8C9A-D7BD75E8660C}"/>
              </a:ext>
            </a:extLst>
          </p:cNvPr>
          <p:cNvSpPr txBox="1"/>
          <p:nvPr/>
        </p:nvSpPr>
        <p:spPr>
          <a:xfrm>
            <a:off x="5364088" y="3293773"/>
            <a:ext cx="353317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ESP8266;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Conversor lógico Bidirecional;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Opta-acoplador;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Resistor de 330 </a:t>
            </a:r>
            <a:r>
              <a:rPr lang="el-GR" dirty="0"/>
              <a:t>Ω</a:t>
            </a:r>
            <a:r>
              <a:rPr lang="pt-BR" dirty="0"/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Resistor de 18K Ω;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Sensor ultrassônico AJ-SR04M;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052A18CC-21F3-4A97-9A24-A40BC6BDE3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15570" y="696329"/>
            <a:ext cx="2133600" cy="365125"/>
          </a:xfrm>
        </p:spPr>
        <p:txBody>
          <a:bodyPr/>
          <a:lstStyle/>
          <a:p>
            <a:fld id="{2119D8CF-8DEC-4D9F-84EE-ADF04DFF3391}" type="slidenum">
              <a:rPr lang="pt-BR" sz="1800" smtClean="0"/>
              <a:t>12</a:t>
            </a:fld>
            <a:endParaRPr lang="pt-BR" sz="1800" dirty="0"/>
          </a:p>
        </p:txBody>
      </p:sp>
    </p:spTree>
    <p:extLst>
      <p:ext uri="{BB962C8B-B14F-4D97-AF65-F5344CB8AC3E}">
        <p14:creationId xmlns:p14="http://schemas.microsoft.com/office/powerpoint/2010/main" val="1544061857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11560" y="476672"/>
            <a:ext cx="8229600" cy="1143000"/>
          </a:xfrm>
        </p:spPr>
        <p:txBody>
          <a:bodyPr/>
          <a:lstStyle/>
          <a:p>
            <a:r>
              <a:rPr lang="pt-BR" dirty="0"/>
              <a:t>DESENVOLVIMENTO</a:t>
            </a:r>
          </a:p>
        </p:txBody>
      </p:sp>
      <p:sp>
        <p:nvSpPr>
          <p:cNvPr id="4" name="Retângulo 3"/>
          <p:cNvSpPr/>
          <p:nvPr/>
        </p:nvSpPr>
        <p:spPr>
          <a:xfrm>
            <a:off x="0" y="6525344"/>
            <a:ext cx="9144000" cy="33265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Trabalho de Conclusão de Curso - Universidade de Uberaba 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C30FCDA2-1731-4E4F-8DFB-26ADA19FDEF0}"/>
              </a:ext>
            </a:extLst>
          </p:cNvPr>
          <p:cNvSpPr/>
          <p:nvPr/>
        </p:nvSpPr>
        <p:spPr>
          <a:xfrm>
            <a:off x="0" y="0"/>
            <a:ext cx="9151016" cy="62068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tabLst>
                <a:tab pos="2806065" algn="ctr"/>
                <a:tab pos="5612130" algn="r"/>
                <a:tab pos="449580" algn="l"/>
              </a:tabLst>
            </a:pPr>
            <a:r>
              <a:rPr lang="pt-BR" dirty="0">
                <a:effectLst/>
                <a:ea typeface="Times New Roman" panose="02020603050405020304" pitchFamily="18" charset="0"/>
              </a:rPr>
              <a:t>DESENVOLVIMENTO DE UMA SOLUÇÃO PARA AUTOMAÇÃO DE UM SISTEMA HIDRÁULICO RESIDENCIAL UTILIZANDO O IOT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F2CAE445-0B77-4C3B-84FE-69C11FCE63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704" y="1474266"/>
            <a:ext cx="5545708" cy="4907062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A64EBE6F-9869-4A7E-84CC-3705FAE9EDFB}"/>
              </a:ext>
            </a:extLst>
          </p:cNvPr>
          <p:cNvSpPr txBox="1"/>
          <p:nvPr/>
        </p:nvSpPr>
        <p:spPr>
          <a:xfrm>
            <a:off x="6037798" y="3145551"/>
            <a:ext cx="261297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Ø"/>
            </a:pPr>
            <a:r>
              <a:rPr lang="pt-BR" sz="2400" dirty="0"/>
              <a:t>Inserir o módulo  relé no circuito com as ligações certas.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B668D171-2925-48B5-B770-8A8EDE4D2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2488" y="732235"/>
            <a:ext cx="2133600" cy="365125"/>
          </a:xfrm>
        </p:spPr>
        <p:txBody>
          <a:bodyPr/>
          <a:lstStyle/>
          <a:p>
            <a:fld id="{2119D8CF-8DEC-4D9F-84EE-ADF04DFF3391}" type="slidenum">
              <a:rPr lang="pt-BR" sz="1800" smtClean="0"/>
              <a:t>13</a:t>
            </a:fld>
            <a:endParaRPr lang="pt-BR" sz="1800"/>
          </a:p>
        </p:txBody>
      </p:sp>
    </p:spTree>
    <p:extLst>
      <p:ext uri="{BB962C8B-B14F-4D97-AF65-F5344CB8AC3E}">
        <p14:creationId xmlns:p14="http://schemas.microsoft.com/office/powerpoint/2010/main" val="2448541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11560" y="476672"/>
            <a:ext cx="8229600" cy="1143000"/>
          </a:xfrm>
        </p:spPr>
        <p:txBody>
          <a:bodyPr/>
          <a:lstStyle/>
          <a:p>
            <a:r>
              <a:rPr lang="pt-BR" dirty="0"/>
              <a:t>DESENVOLVIMENTO</a:t>
            </a:r>
          </a:p>
        </p:txBody>
      </p:sp>
      <p:sp>
        <p:nvSpPr>
          <p:cNvPr id="4" name="Retângulo 3"/>
          <p:cNvSpPr/>
          <p:nvPr/>
        </p:nvSpPr>
        <p:spPr>
          <a:xfrm>
            <a:off x="0" y="6525344"/>
            <a:ext cx="9144000" cy="33265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Trabalho de Conclusão de Curso - Universidade de Uberaba 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C30FCDA2-1731-4E4F-8DFB-26ADA19FDEF0}"/>
              </a:ext>
            </a:extLst>
          </p:cNvPr>
          <p:cNvSpPr/>
          <p:nvPr/>
        </p:nvSpPr>
        <p:spPr>
          <a:xfrm>
            <a:off x="0" y="0"/>
            <a:ext cx="9151016" cy="62068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tabLst>
                <a:tab pos="2806065" algn="ctr"/>
                <a:tab pos="5612130" algn="r"/>
                <a:tab pos="449580" algn="l"/>
              </a:tabLst>
            </a:pPr>
            <a:r>
              <a:rPr lang="pt-BR" dirty="0">
                <a:effectLst/>
                <a:ea typeface="Times New Roman" panose="02020603050405020304" pitchFamily="18" charset="0"/>
              </a:rPr>
              <a:t>DESENVOLVIMENTO DE UMA SOLUÇÃO PARA AUTOMAÇÃO DE UM SISTEMA HIDRÁULICO RESIDENCIAL UTILIZANDO O IOT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A64EBE6F-9869-4A7E-84CC-3705FAE9EDFB}"/>
              </a:ext>
            </a:extLst>
          </p:cNvPr>
          <p:cNvSpPr txBox="1"/>
          <p:nvPr/>
        </p:nvSpPr>
        <p:spPr>
          <a:xfrm>
            <a:off x="5607837" y="2243947"/>
            <a:ext cx="340904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Ø"/>
            </a:pPr>
            <a:r>
              <a:rPr lang="pt-BR" sz="2400" dirty="0"/>
              <a:t>Inserir a fonte de 12V no circuito e conecta-la no módulo relé. </a:t>
            </a:r>
          </a:p>
          <a:p>
            <a:pPr marL="342900" indent="-342900" algn="ctr">
              <a:buFont typeface="Wingdings" panose="05000000000000000000" pitchFamily="2" charset="2"/>
              <a:buChar char="Ø"/>
            </a:pPr>
            <a:endParaRPr lang="pt-BR" sz="2400" dirty="0"/>
          </a:p>
          <a:p>
            <a:pPr marL="342900" indent="-342900" algn="ctr">
              <a:buFont typeface="Wingdings" panose="05000000000000000000" pitchFamily="2" charset="2"/>
              <a:buChar char="Ø"/>
            </a:pPr>
            <a:r>
              <a:rPr lang="pt-BR" sz="2400" dirty="0"/>
              <a:t>Com o módulo relé conectado e também a fonte de 12V, a bomba também já faz parte do circuito 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952F4E2-7BCE-42E2-B0D9-1D4255C773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820" y="1529301"/>
            <a:ext cx="5344765" cy="4845613"/>
          </a:xfrm>
          <a:prstGeom prst="rect">
            <a:avLst/>
          </a:prstGeom>
        </p:spPr>
      </p:pic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021BA545-B6D0-41AA-867B-898F95DD85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83279" y="688101"/>
            <a:ext cx="2133600" cy="365125"/>
          </a:xfrm>
        </p:spPr>
        <p:txBody>
          <a:bodyPr/>
          <a:lstStyle/>
          <a:p>
            <a:fld id="{2119D8CF-8DEC-4D9F-84EE-ADF04DFF3391}" type="slidenum">
              <a:rPr lang="pt-BR" sz="1800" smtClean="0"/>
              <a:t>14</a:t>
            </a:fld>
            <a:endParaRPr lang="pt-BR" sz="1800"/>
          </a:p>
        </p:txBody>
      </p:sp>
    </p:spTree>
    <p:extLst>
      <p:ext uri="{BB962C8B-B14F-4D97-AF65-F5344CB8AC3E}">
        <p14:creationId xmlns:p14="http://schemas.microsoft.com/office/powerpoint/2010/main" val="106197388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11560" y="476672"/>
            <a:ext cx="8229600" cy="1143000"/>
          </a:xfrm>
        </p:spPr>
        <p:txBody>
          <a:bodyPr/>
          <a:lstStyle/>
          <a:p>
            <a:r>
              <a:rPr lang="pt-BR" dirty="0"/>
              <a:t>DESENVOLVIMENTO</a:t>
            </a:r>
          </a:p>
        </p:txBody>
      </p:sp>
      <p:sp>
        <p:nvSpPr>
          <p:cNvPr id="4" name="Retângulo 3"/>
          <p:cNvSpPr/>
          <p:nvPr/>
        </p:nvSpPr>
        <p:spPr>
          <a:xfrm>
            <a:off x="0" y="6525344"/>
            <a:ext cx="9144000" cy="33265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Trabalho de Conclusão de Curso - Universidade de Uberaba 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C30FCDA2-1731-4E4F-8DFB-26ADA19FDEF0}"/>
              </a:ext>
            </a:extLst>
          </p:cNvPr>
          <p:cNvSpPr/>
          <p:nvPr/>
        </p:nvSpPr>
        <p:spPr>
          <a:xfrm>
            <a:off x="0" y="0"/>
            <a:ext cx="9151016" cy="62068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tabLst>
                <a:tab pos="2806065" algn="ctr"/>
                <a:tab pos="5612130" algn="r"/>
                <a:tab pos="449580" algn="l"/>
              </a:tabLst>
            </a:pPr>
            <a:r>
              <a:rPr lang="pt-BR" dirty="0">
                <a:effectLst/>
                <a:ea typeface="Times New Roman" panose="02020603050405020304" pitchFamily="18" charset="0"/>
              </a:rPr>
              <a:t>DESENVOLVIMENTO DE UMA SOLUÇÃO PARA AUTOMAÇÃO DE UM SISTEMA HIDRÁULICO RESIDENCIAL UTILIZANDO O IOT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C6274E54-816C-40E1-9320-D0BDB95E40E3}"/>
              </a:ext>
            </a:extLst>
          </p:cNvPr>
          <p:cNvSpPr txBox="1"/>
          <p:nvPr/>
        </p:nvSpPr>
        <p:spPr>
          <a:xfrm>
            <a:off x="811" y="1446589"/>
            <a:ext cx="88411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Ø"/>
            </a:pPr>
            <a:r>
              <a:rPr lang="pt-BR" sz="2400" dirty="0"/>
              <a:t>Para executar um passo a passo assertivo das ligações que o circuito possui basta seguir as tabelas a seguir: 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1D839095-D382-45C2-AF0A-D9F1141E92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06" y="2644297"/>
            <a:ext cx="4287165" cy="3263365"/>
          </a:xfrm>
          <a:prstGeom prst="rect">
            <a:avLst/>
          </a:prstGeom>
        </p:spPr>
      </p:pic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883921F1-E22C-497C-9E96-86ADF5602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2488" y="729836"/>
            <a:ext cx="2133600" cy="365125"/>
          </a:xfrm>
        </p:spPr>
        <p:txBody>
          <a:bodyPr/>
          <a:lstStyle/>
          <a:p>
            <a:fld id="{2119D8CF-8DEC-4D9F-84EE-ADF04DFF3391}" type="slidenum">
              <a:rPr lang="pt-BR" sz="1800" smtClean="0"/>
              <a:t>15</a:t>
            </a:fld>
            <a:endParaRPr lang="pt-BR" sz="180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BF810B2B-D0BB-49E5-A7DF-5D1D6A20B6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7831" y="3664834"/>
            <a:ext cx="4188334" cy="998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344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11560" y="476672"/>
            <a:ext cx="8229600" cy="1143000"/>
          </a:xfrm>
        </p:spPr>
        <p:txBody>
          <a:bodyPr/>
          <a:lstStyle/>
          <a:p>
            <a:r>
              <a:rPr lang="pt-BR" dirty="0"/>
              <a:t>DESENVOLVIMENTO</a:t>
            </a:r>
          </a:p>
        </p:txBody>
      </p:sp>
      <p:sp>
        <p:nvSpPr>
          <p:cNvPr id="4" name="Retângulo 3"/>
          <p:cNvSpPr/>
          <p:nvPr/>
        </p:nvSpPr>
        <p:spPr>
          <a:xfrm>
            <a:off x="0" y="6525344"/>
            <a:ext cx="9144000" cy="33265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Trabalho de Conclusão de Curso - Universidade de Uberaba 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C30FCDA2-1731-4E4F-8DFB-26ADA19FDEF0}"/>
              </a:ext>
            </a:extLst>
          </p:cNvPr>
          <p:cNvSpPr/>
          <p:nvPr/>
        </p:nvSpPr>
        <p:spPr>
          <a:xfrm>
            <a:off x="0" y="0"/>
            <a:ext cx="9151016" cy="62068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tabLst>
                <a:tab pos="2806065" algn="ctr"/>
                <a:tab pos="5612130" algn="r"/>
                <a:tab pos="449580" algn="l"/>
              </a:tabLst>
            </a:pPr>
            <a:r>
              <a:rPr lang="pt-BR" dirty="0">
                <a:effectLst/>
                <a:ea typeface="Times New Roman" panose="02020603050405020304" pitchFamily="18" charset="0"/>
              </a:rPr>
              <a:t>DESENVOLVIMENTO DE UMA SOLUÇÃO PARA AUTOMAÇÃO DE UM SISTEMA HIDRÁULICO RESIDENCIAL UTILIZANDO O IOT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948F40A5-C377-43C7-9ECF-8A82423EBB7B}"/>
              </a:ext>
            </a:extLst>
          </p:cNvPr>
          <p:cNvSpPr txBox="1"/>
          <p:nvPr/>
        </p:nvSpPr>
        <p:spPr>
          <a:xfrm>
            <a:off x="179512" y="1539156"/>
            <a:ext cx="8229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pt-BR" sz="2400" dirty="0"/>
              <a:t>Esquemático do Circuito: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0485F07F-6DEF-4F93-893C-8EB153264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2488" y="771005"/>
            <a:ext cx="2133600" cy="365125"/>
          </a:xfrm>
        </p:spPr>
        <p:txBody>
          <a:bodyPr/>
          <a:lstStyle/>
          <a:p>
            <a:fld id="{2119D8CF-8DEC-4D9F-84EE-ADF04DFF3391}" type="slidenum">
              <a:rPr lang="pt-BR" sz="1800" smtClean="0"/>
              <a:t>16</a:t>
            </a:fld>
            <a:endParaRPr lang="pt-BR" sz="180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E69EC2A8-65D5-47A6-9D73-5133B2E78E5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2000821"/>
            <a:ext cx="5690274" cy="4267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07742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11560" y="476672"/>
            <a:ext cx="8229600" cy="1143000"/>
          </a:xfrm>
        </p:spPr>
        <p:txBody>
          <a:bodyPr/>
          <a:lstStyle/>
          <a:p>
            <a:r>
              <a:rPr lang="pt-BR" dirty="0"/>
              <a:t>DESENVOLVIMENTO</a:t>
            </a:r>
          </a:p>
        </p:txBody>
      </p:sp>
      <p:sp>
        <p:nvSpPr>
          <p:cNvPr id="4" name="Retângulo 3"/>
          <p:cNvSpPr/>
          <p:nvPr/>
        </p:nvSpPr>
        <p:spPr>
          <a:xfrm>
            <a:off x="0" y="6525344"/>
            <a:ext cx="9144000" cy="33265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Trabalho de Conclusão de Curso - Universidade de Uberaba 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C30FCDA2-1731-4E4F-8DFB-26ADA19FDEF0}"/>
              </a:ext>
            </a:extLst>
          </p:cNvPr>
          <p:cNvSpPr/>
          <p:nvPr/>
        </p:nvSpPr>
        <p:spPr>
          <a:xfrm>
            <a:off x="0" y="0"/>
            <a:ext cx="9151016" cy="62068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tabLst>
                <a:tab pos="2806065" algn="ctr"/>
                <a:tab pos="5612130" algn="r"/>
                <a:tab pos="449580" algn="l"/>
              </a:tabLst>
            </a:pPr>
            <a:r>
              <a:rPr lang="pt-BR" dirty="0">
                <a:effectLst/>
                <a:ea typeface="Times New Roman" panose="02020603050405020304" pitchFamily="18" charset="0"/>
              </a:rPr>
              <a:t>DESENVOLVIMENTO DE UMA SOLUÇÃO PARA AUTOMAÇÃO DE UM SISTEMA HIDRÁULICO RESIDENCIAL UTILIZANDO O IOT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317C4183-B0FF-4AB6-BBB7-E8AA97EB8A08}"/>
              </a:ext>
            </a:extLst>
          </p:cNvPr>
          <p:cNvSpPr txBox="1"/>
          <p:nvPr/>
        </p:nvSpPr>
        <p:spPr>
          <a:xfrm>
            <a:off x="-1260648" y="1634679"/>
            <a:ext cx="76328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Ø"/>
            </a:pPr>
            <a:r>
              <a:rPr lang="pt-BR" sz="2400" dirty="0"/>
              <a:t>ThingSpeak e seu funcionamento: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F5F3925A-494F-4DBE-A27D-3E59733DFD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4935" y="2871916"/>
            <a:ext cx="5913489" cy="3176756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DA71438F-EE01-4982-B9AF-42D1B9A5FA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576" y="2388740"/>
            <a:ext cx="2197348" cy="500507"/>
          </a:xfrm>
          <a:prstGeom prst="rect">
            <a:avLst/>
          </a:prstGeom>
        </p:spPr>
      </p:pic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B6836299-9619-49DA-8E88-2A800AF16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2488" y="809328"/>
            <a:ext cx="2133600" cy="365125"/>
          </a:xfrm>
        </p:spPr>
        <p:txBody>
          <a:bodyPr/>
          <a:lstStyle/>
          <a:p>
            <a:fld id="{2119D8CF-8DEC-4D9F-84EE-ADF04DFF3391}" type="slidenum">
              <a:rPr lang="pt-BR" sz="1800" smtClean="0"/>
              <a:t>17</a:t>
            </a:fld>
            <a:endParaRPr lang="pt-BR" sz="1800"/>
          </a:p>
        </p:txBody>
      </p:sp>
    </p:spTree>
    <p:extLst>
      <p:ext uri="{BB962C8B-B14F-4D97-AF65-F5344CB8AC3E}">
        <p14:creationId xmlns:p14="http://schemas.microsoft.com/office/powerpoint/2010/main" val="1511630975"/>
      </p:ext>
    </p:extLst>
  </p:cSld>
  <p:clrMapOvr>
    <a:masterClrMapping/>
  </p:clrMapOvr>
  <p:transition spd="slow">
    <p:wheel spokes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11560" y="476672"/>
            <a:ext cx="8229600" cy="1143000"/>
          </a:xfrm>
        </p:spPr>
        <p:txBody>
          <a:bodyPr/>
          <a:lstStyle/>
          <a:p>
            <a:r>
              <a:rPr lang="pt-BR" dirty="0"/>
              <a:t>DESENVOLVIMENTO</a:t>
            </a:r>
          </a:p>
        </p:txBody>
      </p:sp>
      <p:sp>
        <p:nvSpPr>
          <p:cNvPr id="4" name="Retângulo 3"/>
          <p:cNvSpPr/>
          <p:nvPr/>
        </p:nvSpPr>
        <p:spPr>
          <a:xfrm>
            <a:off x="0" y="6525344"/>
            <a:ext cx="9144000" cy="33265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Trabalho de Conclusão de Curso - Universidade de Uberaba 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C30FCDA2-1731-4E4F-8DFB-26ADA19FDEF0}"/>
              </a:ext>
            </a:extLst>
          </p:cNvPr>
          <p:cNvSpPr/>
          <p:nvPr/>
        </p:nvSpPr>
        <p:spPr>
          <a:xfrm>
            <a:off x="0" y="0"/>
            <a:ext cx="9151016" cy="62068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tabLst>
                <a:tab pos="2806065" algn="ctr"/>
                <a:tab pos="5612130" algn="r"/>
                <a:tab pos="449580" algn="l"/>
              </a:tabLst>
            </a:pPr>
            <a:r>
              <a:rPr lang="pt-BR" dirty="0">
                <a:effectLst/>
                <a:ea typeface="Times New Roman" panose="02020603050405020304" pitchFamily="18" charset="0"/>
              </a:rPr>
              <a:t>DESENVOLVIMENTO DE UMA SOLUÇÃO PARA AUTOMAÇÃO DE UM SISTEMA HIDRÁULICO RESIDENCIAL UTILIZANDO O IOT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317C4183-B0FF-4AB6-BBB7-E8AA97EB8A08}"/>
              </a:ext>
            </a:extLst>
          </p:cNvPr>
          <p:cNvSpPr txBox="1"/>
          <p:nvPr/>
        </p:nvSpPr>
        <p:spPr>
          <a:xfrm>
            <a:off x="467544" y="1497689"/>
            <a:ext cx="76328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pt-BR" sz="2400" dirty="0"/>
              <a:t>Processo de comunicação com o ThingSpeak:</a:t>
            </a: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0611767D-B47D-49CB-B49D-1CCEE46697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2204864"/>
            <a:ext cx="6114033" cy="3684802"/>
          </a:xfrm>
          <a:prstGeom prst="rect">
            <a:avLst/>
          </a:prstGeom>
        </p:spPr>
      </p:pic>
      <p:sp>
        <p:nvSpPr>
          <p:cNvPr id="18" name="CaixaDeTexto 17">
            <a:extLst>
              <a:ext uri="{FF2B5EF4-FFF2-40B4-BE49-F238E27FC236}">
                <a16:creationId xmlns:a16="http://schemas.microsoft.com/office/drawing/2014/main" id="{93FFC820-C385-4715-9082-D434967E6025}"/>
              </a:ext>
            </a:extLst>
          </p:cNvPr>
          <p:cNvSpPr txBox="1"/>
          <p:nvPr/>
        </p:nvSpPr>
        <p:spPr>
          <a:xfrm>
            <a:off x="6457318" y="2836355"/>
            <a:ext cx="269379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/>
              <a:t>Efetuar o login;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/>
              <a:t>Criar o Canal;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/>
              <a:t>Coletar a chave da API;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/>
              <a:t>Informar a chave no código</a:t>
            </a:r>
          </a:p>
          <a:p>
            <a:endParaRPr lang="pt-BR" dirty="0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A1013C39-FD3A-4266-91AA-F5FCEEBACF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2488" y="752520"/>
            <a:ext cx="2133600" cy="365125"/>
          </a:xfrm>
        </p:spPr>
        <p:txBody>
          <a:bodyPr/>
          <a:lstStyle/>
          <a:p>
            <a:fld id="{2119D8CF-8DEC-4D9F-84EE-ADF04DFF3391}" type="slidenum">
              <a:rPr lang="pt-BR" sz="1800" smtClean="0"/>
              <a:t>18</a:t>
            </a:fld>
            <a:endParaRPr lang="pt-BR" sz="1800" dirty="0"/>
          </a:p>
        </p:txBody>
      </p:sp>
    </p:spTree>
    <p:extLst>
      <p:ext uri="{BB962C8B-B14F-4D97-AF65-F5344CB8AC3E}">
        <p14:creationId xmlns:p14="http://schemas.microsoft.com/office/powerpoint/2010/main" val="742262009"/>
      </p:ext>
    </p:extLst>
  </p:cSld>
  <p:clrMapOvr>
    <a:masterClrMapping/>
  </p:clrMapOvr>
  <p:transition spd="slow">
    <p:wheel spokes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11560" y="476672"/>
            <a:ext cx="8229600" cy="1143000"/>
          </a:xfrm>
        </p:spPr>
        <p:txBody>
          <a:bodyPr/>
          <a:lstStyle/>
          <a:p>
            <a:r>
              <a:rPr lang="pt-BR" dirty="0"/>
              <a:t>DESENVOLVIMENTO</a:t>
            </a:r>
          </a:p>
        </p:txBody>
      </p:sp>
      <p:sp>
        <p:nvSpPr>
          <p:cNvPr id="4" name="Retângulo 3"/>
          <p:cNvSpPr/>
          <p:nvPr/>
        </p:nvSpPr>
        <p:spPr>
          <a:xfrm>
            <a:off x="0" y="6525344"/>
            <a:ext cx="9144000" cy="33265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Trabalho de Conclusão de Curso - Universidade de Uberaba 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C30FCDA2-1731-4E4F-8DFB-26ADA19FDEF0}"/>
              </a:ext>
            </a:extLst>
          </p:cNvPr>
          <p:cNvSpPr/>
          <p:nvPr/>
        </p:nvSpPr>
        <p:spPr>
          <a:xfrm>
            <a:off x="0" y="0"/>
            <a:ext cx="9151016" cy="62068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tabLst>
                <a:tab pos="2806065" algn="ctr"/>
                <a:tab pos="5612130" algn="r"/>
                <a:tab pos="449580" algn="l"/>
              </a:tabLst>
            </a:pPr>
            <a:r>
              <a:rPr lang="pt-BR" dirty="0">
                <a:effectLst/>
                <a:ea typeface="Times New Roman" panose="02020603050405020304" pitchFamily="18" charset="0"/>
              </a:rPr>
              <a:t>DESENVOLVIMENTO DE UMA SOLUÇÃO PARA AUTOMAÇÃO DE UM SISTEMA HIDRÁULICO RESIDENCIAL UTILIZANDO O IOT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317C4183-B0FF-4AB6-BBB7-E8AA97EB8A08}"/>
              </a:ext>
            </a:extLst>
          </p:cNvPr>
          <p:cNvSpPr txBox="1"/>
          <p:nvPr/>
        </p:nvSpPr>
        <p:spPr>
          <a:xfrm>
            <a:off x="467544" y="1497689"/>
            <a:ext cx="76328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pt-BR" sz="2400" dirty="0"/>
              <a:t>Processo de comunicação com o ThingSpeak: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1D41E7F0-11FB-4567-9809-FA76C2E208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2528146"/>
            <a:ext cx="4392488" cy="2891527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A4EED8F9-9BA3-4AC6-8477-76F425AA6C82}"/>
              </a:ext>
            </a:extLst>
          </p:cNvPr>
          <p:cNvSpPr txBox="1"/>
          <p:nvPr/>
        </p:nvSpPr>
        <p:spPr>
          <a:xfrm>
            <a:off x="-468560" y="5694347"/>
            <a:ext cx="100811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Ø"/>
            </a:pPr>
            <a:r>
              <a:rPr lang="pt-BR" sz="2400" dirty="0"/>
              <a:t>Parte do código que faz a comunicação do circuito com a plataforma ThingSpeak.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42D0441B-305E-4149-A3F0-28713D601F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9899" y="2343980"/>
            <a:ext cx="4392915" cy="3173251"/>
          </a:xfrm>
          <a:prstGeom prst="rect">
            <a:avLst/>
          </a:prstGeom>
        </p:spPr>
      </p:pic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DF29E1D7-C467-4A87-BE1D-97C0A767D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2488" y="799908"/>
            <a:ext cx="2133600" cy="365125"/>
          </a:xfrm>
        </p:spPr>
        <p:txBody>
          <a:bodyPr/>
          <a:lstStyle/>
          <a:p>
            <a:fld id="{2119D8CF-8DEC-4D9F-84EE-ADF04DFF3391}" type="slidenum">
              <a:rPr lang="pt-BR" sz="1800" smtClean="0"/>
              <a:t>19</a:t>
            </a:fld>
            <a:endParaRPr lang="pt-BR" sz="1800" dirty="0"/>
          </a:p>
        </p:txBody>
      </p:sp>
    </p:spTree>
    <p:extLst>
      <p:ext uri="{BB962C8B-B14F-4D97-AF65-F5344CB8AC3E}">
        <p14:creationId xmlns:p14="http://schemas.microsoft.com/office/powerpoint/2010/main" val="2035250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53864" y="411659"/>
            <a:ext cx="8229600" cy="1143000"/>
          </a:xfrm>
        </p:spPr>
        <p:txBody>
          <a:bodyPr/>
          <a:lstStyle/>
          <a:p>
            <a:r>
              <a:rPr lang="pt-BR" dirty="0"/>
              <a:t>ROTEIRO</a:t>
            </a:r>
          </a:p>
        </p:txBody>
      </p:sp>
      <p:sp>
        <p:nvSpPr>
          <p:cNvPr id="4" name="Retângulo 3"/>
          <p:cNvSpPr/>
          <p:nvPr/>
        </p:nvSpPr>
        <p:spPr>
          <a:xfrm>
            <a:off x="0" y="6552728"/>
            <a:ext cx="9144000" cy="33265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Trabalho de Conclusão de Curso - Universidade de Uberaba </a:t>
            </a:r>
          </a:p>
        </p:txBody>
      </p:sp>
      <p:sp>
        <p:nvSpPr>
          <p:cNvPr id="5" name="Retângulo 4"/>
          <p:cNvSpPr/>
          <p:nvPr/>
        </p:nvSpPr>
        <p:spPr>
          <a:xfrm>
            <a:off x="0" y="0"/>
            <a:ext cx="9151016" cy="54868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tabLst>
                <a:tab pos="2806065" algn="ctr"/>
                <a:tab pos="5612130" algn="r"/>
                <a:tab pos="449580" algn="l"/>
              </a:tabLst>
            </a:pPr>
            <a:r>
              <a:rPr lang="pt-BR" dirty="0">
                <a:effectLst/>
                <a:ea typeface="Times New Roman" panose="02020603050405020304" pitchFamily="18" charset="0"/>
              </a:rPr>
              <a:t>DESENVOLVIMENTO DE UMA SOLUÇÃO PARA AUTOMAÇÃO DE UM SISTEMA HIDRÁULICO RESIDENCIAL UTILIZANDO O IOT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EB8D0D90-57AC-2443-8D2E-1B21DB2874C6}"/>
              </a:ext>
            </a:extLst>
          </p:cNvPr>
          <p:cNvSpPr/>
          <p:nvPr/>
        </p:nvSpPr>
        <p:spPr>
          <a:xfrm>
            <a:off x="179512" y="1417638"/>
            <a:ext cx="8280920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buClr>
                <a:srgbClr val="002060"/>
              </a:buClr>
              <a:buFont typeface="+mj-lt"/>
              <a:buAutoNum type="arabicPeriod"/>
            </a:pPr>
            <a:r>
              <a:rPr lang="pt-BR" sz="3200" dirty="0"/>
              <a:t>INTRODUÇÃO</a:t>
            </a:r>
          </a:p>
          <a:p>
            <a:pPr marL="514350" indent="-514350">
              <a:buClr>
                <a:srgbClr val="002060"/>
              </a:buClr>
              <a:buFont typeface="+mj-lt"/>
              <a:buAutoNum type="arabicPeriod"/>
            </a:pPr>
            <a:r>
              <a:rPr lang="pt-BR" sz="3200" dirty="0"/>
              <a:t>JUSTIFICATIVA</a:t>
            </a:r>
          </a:p>
          <a:p>
            <a:pPr marL="514350" indent="-514350">
              <a:buClr>
                <a:srgbClr val="002060"/>
              </a:buClr>
              <a:buFont typeface="+mj-lt"/>
              <a:buAutoNum type="arabicPeriod"/>
            </a:pPr>
            <a:r>
              <a:rPr lang="pt-BR" sz="3200" dirty="0"/>
              <a:t>OBJETIVO</a:t>
            </a:r>
          </a:p>
          <a:p>
            <a:pPr marL="514350" indent="-514350">
              <a:buClr>
                <a:srgbClr val="002060"/>
              </a:buClr>
              <a:buFont typeface="+mj-lt"/>
              <a:buAutoNum type="arabicPeriod"/>
            </a:pPr>
            <a:r>
              <a:rPr lang="pt-BR" sz="3200" dirty="0"/>
              <a:t>REVISÃO BIBLIOGRÁFICA</a:t>
            </a:r>
          </a:p>
          <a:p>
            <a:pPr marL="514350" indent="-514350">
              <a:buClr>
                <a:srgbClr val="002060"/>
              </a:buClr>
              <a:buFont typeface="+mj-lt"/>
              <a:buAutoNum type="arabicPeriod"/>
            </a:pPr>
            <a:r>
              <a:rPr lang="pt-BR" sz="3200" dirty="0"/>
              <a:t>METODOLOGIA</a:t>
            </a:r>
          </a:p>
          <a:p>
            <a:pPr marL="514350" indent="-514350">
              <a:buClr>
                <a:srgbClr val="002060"/>
              </a:buClr>
              <a:buFont typeface="+mj-lt"/>
              <a:buAutoNum type="arabicPeriod"/>
            </a:pPr>
            <a:r>
              <a:rPr lang="pt-BR" sz="3200" dirty="0"/>
              <a:t>DESENVOLVIMENTO</a:t>
            </a:r>
          </a:p>
          <a:p>
            <a:pPr marL="514350" indent="-514350">
              <a:buClr>
                <a:srgbClr val="002060"/>
              </a:buClr>
              <a:buFont typeface="+mj-lt"/>
              <a:buAutoNum type="arabicPeriod"/>
            </a:pPr>
            <a:r>
              <a:rPr lang="pt-BR" sz="3200" dirty="0"/>
              <a:t>RESULTADOS</a:t>
            </a:r>
          </a:p>
          <a:p>
            <a:pPr marL="514350" indent="-514350">
              <a:buClr>
                <a:srgbClr val="002060"/>
              </a:buClr>
              <a:buFont typeface="+mj-lt"/>
              <a:buAutoNum type="arabicPeriod"/>
            </a:pPr>
            <a:r>
              <a:rPr lang="pt-BR" sz="3200" dirty="0"/>
              <a:t>DISCUSSÃO</a:t>
            </a:r>
          </a:p>
          <a:p>
            <a:pPr marL="514350" indent="-514350">
              <a:buClr>
                <a:srgbClr val="002060"/>
              </a:buClr>
              <a:buFont typeface="+mj-lt"/>
              <a:buAutoNum type="arabicPeriod"/>
            </a:pPr>
            <a:r>
              <a:rPr lang="pt-BR" sz="3200" dirty="0"/>
              <a:t>CONCLUSÃO</a:t>
            </a:r>
          </a:p>
          <a:p>
            <a:pPr marL="514350" indent="-514350">
              <a:buClr>
                <a:srgbClr val="002060"/>
              </a:buClr>
              <a:buFont typeface="+mj-lt"/>
              <a:buAutoNum type="arabicPeriod"/>
            </a:pPr>
            <a:r>
              <a:rPr lang="pt-BR" sz="3200" dirty="0"/>
              <a:t>TRABALHOS FUTUROS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1EB4A028-2AC4-4730-88BA-B1FC2695C7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83640" y="618033"/>
            <a:ext cx="2133600" cy="365125"/>
          </a:xfrm>
        </p:spPr>
        <p:txBody>
          <a:bodyPr/>
          <a:lstStyle/>
          <a:p>
            <a:fld id="{2119D8CF-8DEC-4D9F-84EE-ADF04DFF3391}" type="slidenum">
              <a:rPr lang="pt-BR" sz="1800" smtClean="0"/>
              <a:t>2</a:t>
            </a:fld>
            <a:endParaRPr lang="pt-BR" sz="1800" dirty="0"/>
          </a:p>
        </p:txBody>
      </p:sp>
    </p:spTree>
    <p:extLst>
      <p:ext uri="{BB962C8B-B14F-4D97-AF65-F5344CB8AC3E}">
        <p14:creationId xmlns:p14="http://schemas.microsoft.com/office/powerpoint/2010/main" val="2500248990"/>
      </p:ext>
    </p:extLst>
  </p:cSld>
  <p:clrMapOvr>
    <a:masterClrMapping/>
  </p:clrMapOvr>
  <p:transition spd="slow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11560" y="476672"/>
            <a:ext cx="8229600" cy="1143000"/>
          </a:xfrm>
        </p:spPr>
        <p:txBody>
          <a:bodyPr/>
          <a:lstStyle/>
          <a:p>
            <a:r>
              <a:rPr lang="pt-BR" dirty="0"/>
              <a:t>DESENVOLVIMENTO</a:t>
            </a:r>
          </a:p>
        </p:txBody>
      </p:sp>
      <p:sp>
        <p:nvSpPr>
          <p:cNvPr id="4" name="Retângulo 3"/>
          <p:cNvSpPr/>
          <p:nvPr/>
        </p:nvSpPr>
        <p:spPr>
          <a:xfrm>
            <a:off x="0" y="6525344"/>
            <a:ext cx="9144000" cy="33265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Trabalho de Conclusão de Curso - Universidade de Uberaba 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C30FCDA2-1731-4E4F-8DFB-26ADA19FDEF0}"/>
              </a:ext>
            </a:extLst>
          </p:cNvPr>
          <p:cNvSpPr/>
          <p:nvPr/>
        </p:nvSpPr>
        <p:spPr>
          <a:xfrm>
            <a:off x="0" y="0"/>
            <a:ext cx="9151016" cy="62068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tabLst>
                <a:tab pos="2806065" algn="ctr"/>
                <a:tab pos="5612130" algn="r"/>
                <a:tab pos="449580" algn="l"/>
              </a:tabLst>
            </a:pPr>
            <a:r>
              <a:rPr lang="pt-BR" dirty="0">
                <a:effectLst/>
                <a:ea typeface="Times New Roman" panose="02020603050405020304" pitchFamily="18" charset="0"/>
              </a:rPr>
              <a:t>DESENVOLVIMENTO DE UMA SOLUÇÃO PARA AUTOMAÇÃO DE UM SISTEMA HIDRÁULICO RESIDENCIAL UTILIZANDO O IOT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317C4183-B0FF-4AB6-BBB7-E8AA97EB8A08}"/>
              </a:ext>
            </a:extLst>
          </p:cNvPr>
          <p:cNvSpPr txBox="1"/>
          <p:nvPr/>
        </p:nvSpPr>
        <p:spPr>
          <a:xfrm>
            <a:off x="33225" y="1428117"/>
            <a:ext cx="76328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pt-BR" sz="2400" dirty="0"/>
              <a:t>Montagem dos Reservatórios: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9E0328DB-C2F3-473D-AB78-AB60890645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2096344"/>
            <a:ext cx="3543618" cy="3825230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A49118C0-F7D7-42AE-8B79-BD8CA4B50F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1009" y="1619672"/>
            <a:ext cx="4513629" cy="4526712"/>
          </a:xfrm>
          <a:prstGeom prst="rect">
            <a:avLst/>
          </a:prstGeom>
        </p:spPr>
      </p:pic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5825EA89-2990-44AD-982B-8B27D311F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4299" y="755054"/>
            <a:ext cx="2133600" cy="365125"/>
          </a:xfrm>
        </p:spPr>
        <p:txBody>
          <a:bodyPr/>
          <a:lstStyle/>
          <a:p>
            <a:fld id="{2119D8CF-8DEC-4D9F-84EE-ADF04DFF3391}" type="slidenum">
              <a:rPr lang="pt-BR" sz="1800" smtClean="0"/>
              <a:t>20</a:t>
            </a:fld>
            <a:endParaRPr lang="pt-BR" sz="1800"/>
          </a:p>
        </p:txBody>
      </p:sp>
    </p:spTree>
    <p:extLst>
      <p:ext uri="{BB962C8B-B14F-4D97-AF65-F5344CB8AC3E}">
        <p14:creationId xmlns:p14="http://schemas.microsoft.com/office/powerpoint/2010/main" val="1480506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11560" y="476672"/>
            <a:ext cx="8229600" cy="1143000"/>
          </a:xfrm>
        </p:spPr>
        <p:txBody>
          <a:bodyPr/>
          <a:lstStyle/>
          <a:p>
            <a:r>
              <a:rPr lang="pt-BR" dirty="0"/>
              <a:t>DESENVOLVIMENTO</a:t>
            </a:r>
          </a:p>
        </p:txBody>
      </p:sp>
      <p:sp>
        <p:nvSpPr>
          <p:cNvPr id="4" name="Retângulo 3"/>
          <p:cNvSpPr/>
          <p:nvPr/>
        </p:nvSpPr>
        <p:spPr>
          <a:xfrm>
            <a:off x="0" y="6525344"/>
            <a:ext cx="9144000" cy="33265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Trabalho de Conclusão de Curso - Universidade de Uberaba 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C30FCDA2-1731-4E4F-8DFB-26ADA19FDEF0}"/>
              </a:ext>
            </a:extLst>
          </p:cNvPr>
          <p:cNvSpPr/>
          <p:nvPr/>
        </p:nvSpPr>
        <p:spPr>
          <a:xfrm>
            <a:off x="-26504" y="0"/>
            <a:ext cx="9177520" cy="62068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tabLst>
                <a:tab pos="2806065" algn="ctr"/>
                <a:tab pos="5612130" algn="r"/>
                <a:tab pos="449580" algn="l"/>
              </a:tabLst>
            </a:pPr>
            <a:r>
              <a:rPr lang="pt-BR" dirty="0">
                <a:effectLst/>
                <a:ea typeface="Times New Roman" panose="02020603050405020304" pitchFamily="18" charset="0"/>
              </a:rPr>
              <a:t>DESENVOLVIMENTO DE UMA SOLUÇÃO PARA AUTOMAÇÃO DE UM SISTEMA HIDRÁULICO RESIDENCIAL UTILIZANDO O IOT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317C4183-B0FF-4AB6-BBB7-E8AA97EB8A08}"/>
              </a:ext>
            </a:extLst>
          </p:cNvPr>
          <p:cNvSpPr txBox="1"/>
          <p:nvPr/>
        </p:nvSpPr>
        <p:spPr>
          <a:xfrm>
            <a:off x="33225" y="1428117"/>
            <a:ext cx="76328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pt-BR" sz="2400" dirty="0"/>
              <a:t>Montagem dos Reservatórios: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92FD995-5E4E-400B-AB93-9131100D9D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2096344"/>
            <a:ext cx="3976967" cy="3919909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93D1BC6E-CE27-4395-8450-0A5FA7844E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2076" y="1875592"/>
            <a:ext cx="4116388" cy="4104456"/>
          </a:xfrm>
          <a:prstGeom prst="rect">
            <a:avLst/>
          </a:prstGeom>
        </p:spPr>
      </p:pic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09EE95CE-E86A-46FB-AE64-32EC7B89D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2488" y="732235"/>
            <a:ext cx="2133600" cy="365125"/>
          </a:xfrm>
        </p:spPr>
        <p:txBody>
          <a:bodyPr/>
          <a:lstStyle/>
          <a:p>
            <a:fld id="{2119D8CF-8DEC-4D9F-84EE-ADF04DFF3391}" type="slidenum">
              <a:rPr lang="pt-BR" sz="1800" smtClean="0"/>
              <a:t>21</a:t>
            </a:fld>
            <a:endParaRPr lang="pt-BR" sz="1800" dirty="0"/>
          </a:p>
        </p:txBody>
      </p:sp>
    </p:spTree>
    <p:extLst>
      <p:ext uri="{BB962C8B-B14F-4D97-AF65-F5344CB8AC3E}">
        <p14:creationId xmlns:p14="http://schemas.microsoft.com/office/powerpoint/2010/main" val="1422300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310344"/>
            <a:ext cx="8229600" cy="1143000"/>
          </a:xfrm>
        </p:spPr>
        <p:txBody>
          <a:bodyPr/>
          <a:lstStyle/>
          <a:p>
            <a:r>
              <a:rPr lang="pt-BR" dirty="0"/>
              <a:t>RESULTADOS</a:t>
            </a:r>
          </a:p>
        </p:txBody>
      </p:sp>
      <p:sp>
        <p:nvSpPr>
          <p:cNvPr id="4" name="Retângulo 3"/>
          <p:cNvSpPr/>
          <p:nvPr/>
        </p:nvSpPr>
        <p:spPr>
          <a:xfrm>
            <a:off x="0" y="6525344"/>
            <a:ext cx="9144000" cy="33265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Trabalho de Conclusão de Curso - Universidade de Uberaba 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74081B92-A707-443B-AB44-DCC7EDCAF979}"/>
              </a:ext>
            </a:extLst>
          </p:cNvPr>
          <p:cNvSpPr/>
          <p:nvPr/>
        </p:nvSpPr>
        <p:spPr>
          <a:xfrm>
            <a:off x="0" y="0"/>
            <a:ext cx="9151016" cy="62068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tabLst>
                <a:tab pos="2806065" algn="ctr"/>
                <a:tab pos="5612130" algn="r"/>
                <a:tab pos="449580" algn="l"/>
              </a:tabLst>
            </a:pPr>
            <a:r>
              <a:rPr lang="pt-BR" dirty="0">
                <a:effectLst/>
                <a:ea typeface="Times New Roman" panose="02020603050405020304" pitchFamily="18" charset="0"/>
              </a:rPr>
              <a:t>DESENVOLVIMENTO DE UMA SOLUÇÃO PARA AUTOMAÇÃO DE UM SISTEMA HIDRÁULICO RESIDENCIAL UTILIZANDO O IOT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0A08DB0F-766C-47A0-845D-76A03717B28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72428" y="973882"/>
            <a:ext cx="5013176" cy="5602932"/>
          </a:xfrm>
          <a:prstGeom prst="rect">
            <a:avLst/>
          </a:prstGeom>
        </p:spPr>
      </p:pic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17CC02A5-0386-428C-8211-E6C482B27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76256" y="748463"/>
            <a:ext cx="2133600" cy="365125"/>
          </a:xfrm>
        </p:spPr>
        <p:txBody>
          <a:bodyPr/>
          <a:lstStyle/>
          <a:p>
            <a:fld id="{2119D8CF-8DEC-4D9F-84EE-ADF04DFF3391}" type="slidenum">
              <a:rPr lang="pt-BR" sz="1800" smtClean="0"/>
              <a:t>22</a:t>
            </a:fld>
            <a:endParaRPr lang="pt-BR" sz="1800"/>
          </a:p>
        </p:txBody>
      </p:sp>
    </p:spTree>
    <p:extLst>
      <p:ext uri="{BB962C8B-B14F-4D97-AF65-F5344CB8AC3E}">
        <p14:creationId xmlns:p14="http://schemas.microsoft.com/office/powerpoint/2010/main" val="320648234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341784"/>
            <a:ext cx="8229600" cy="1143000"/>
          </a:xfrm>
        </p:spPr>
        <p:txBody>
          <a:bodyPr/>
          <a:lstStyle/>
          <a:p>
            <a:r>
              <a:rPr lang="pt-BR" dirty="0"/>
              <a:t>RESULTADOS</a:t>
            </a:r>
          </a:p>
        </p:txBody>
      </p:sp>
      <p:sp>
        <p:nvSpPr>
          <p:cNvPr id="4" name="Retângulo 3"/>
          <p:cNvSpPr/>
          <p:nvPr/>
        </p:nvSpPr>
        <p:spPr>
          <a:xfrm>
            <a:off x="0" y="6525344"/>
            <a:ext cx="9144000" cy="33265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Trabalho de Conclusão de Curso - Universidade de Uberaba 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39176D4C-D3D1-4D5D-BEF2-516FF3D4BF94}"/>
              </a:ext>
            </a:extLst>
          </p:cNvPr>
          <p:cNvSpPr/>
          <p:nvPr/>
        </p:nvSpPr>
        <p:spPr>
          <a:xfrm>
            <a:off x="0" y="0"/>
            <a:ext cx="9151016" cy="62068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tabLst>
                <a:tab pos="2806065" algn="ctr"/>
                <a:tab pos="5612130" algn="r"/>
                <a:tab pos="449580" algn="l"/>
              </a:tabLst>
            </a:pPr>
            <a:r>
              <a:rPr lang="pt-BR" dirty="0">
                <a:effectLst/>
                <a:ea typeface="Times New Roman" panose="02020603050405020304" pitchFamily="18" charset="0"/>
              </a:rPr>
              <a:t>DESENVOLVIMENTO DE UMA SOLUÇÃO PARA AUTOMAÇÃO DE UM SISTEMA HIDRÁULICO RESIDENCIAL UTILIZANDO O IOT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772CBD6-C104-4DF5-A3FC-FD31BEC379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0" y="1484784"/>
            <a:ext cx="5974045" cy="4791602"/>
          </a:xfrm>
          <a:prstGeom prst="rect">
            <a:avLst/>
          </a:prstGeom>
        </p:spPr>
      </p:pic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037E1E92-AB68-4C71-A5BC-39231CC03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76256" y="730721"/>
            <a:ext cx="2133600" cy="365125"/>
          </a:xfrm>
        </p:spPr>
        <p:txBody>
          <a:bodyPr/>
          <a:lstStyle/>
          <a:p>
            <a:fld id="{2119D8CF-8DEC-4D9F-84EE-ADF04DFF3391}" type="slidenum">
              <a:rPr lang="pt-BR" sz="1800" smtClean="0"/>
              <a:t>23</a:t>
            </a:fld>
            <a:endParaRPr lang="pt-BR" sz="1800"/>
          </a:p>
        </p:txBody>
      </p:sp>
    </p:spTree>
    <p:extLst>
      <p:ext uri="{BB962C8B-B14F-4D97-AF65-F5344CB8AC3E}">
        <p14:creationId xmlns:p14="http://schemas.microsoft.com/office/powerpoint/2010/main" val="1876700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469326"/>
            <a:ext cx="8229600" cy="1143000"/>
          </a:xfrm>
        </p:spPr>
        <p:txBody>
          <a:bodyPr/>
          <a:lstStyle/>
          <a:p>
            <a:r>
              <a:rPr lang="pt-BR" dirty="0"/>
              <a:t>DISCUSSÃO</a:t>
            </a:r>
          </a:p>
        </p:txBody>
      </p:sp>
      <p:sp>
        <p:nvSpPr>
          <p:cNvPr id="4" name="Retângulo 3"/>
          <p:cNvSpPr/>
          <p:nvPr/>
        </p:nvSpPr>
        <p:spPr>
          <a:xfrm>
            <a:off x="0" y="6525344"/>
            <a:ext cx="9144000" cy="33265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Trabalho de Conclusão de Curso - Universidade de Uberaba 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01A32A34-0588-4AD4-9EBB-3A56F28BAC51}"/>
              </a:ext>
            </a:extLst>
          </p:cNvPr>
          <p:cNvSpPr txBox="1"/>
          <p:nvPr/>
        </p:nvSpPr>
        <p:spPr>
          <a:xfrm>
            <a:off x="251520" y="1338478"/>
            <a:ext cx="20162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pt-BR" sz="2400" dirty="0"/>
              <a:t>Custos: 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25111109-B114-44AF-B8D1-FC53EAB270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345" y="2097795"/>
            <a:ext cx="8797310" cy="3421727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57E2C935-15FA-4F0D-8C4F-F1ACBF277BEF}"/>
              </a:ext>
            </a:extLst>
          </p:cNvPr>
          <p:cNvSpPr/>
          <p:nvPr/>
        </p:nvSpPr>
        <p:spPr>
          <a:xfrm>
            <a:off x="0" y="0"/>
            <a:ext cx="9151016" cy="62068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tabLst>
                <a:tab pos="2806065" algn="ctr"/>
                <a:tab pos="5612130" algn="r"/>
                <a:tab pos="449580" algn="l"/>
              </a:tabLst>
            </a:pPr>
            <a:r>
              <a:rPr lang="pt-BR" dirty="0">
                <a:effectLst/>
                <a:ea typeface="Times New Roman" panose="02020603050405020304" pitchFamily="18" charset="0"/>
              </a:rPr>
              <a:t>DESENVOLVIMENTO DE UMA SOLUÇÃO PARA AUTOMAÇÃO DE UM SISTEMA HIDRÁULICO RESIDENCIAL UTILIZANDO O IOT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701D1CE1-AEC5-476B-81CF-FD2C361A5A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50105" y="751381"/>
            <a:ext cx="2133600" cy="365125"/>
          </a:xfrm>
        </p:spPr>
        <p:txBody>
          <a:bodyPr/>
          <a:lstStyle/>
          <a:p>
            <a:fld id="{2119D8CF-8DEC-4D9F-84EE-ADF04DFF3391}" type="slidenum">
              <a:rPr lang="pt-BR" sz="1800" smtClean="0"/>
              <a:t>24</a:t>
            </a:fld>
            <a:endParaRPr lang="pt-BR" sz="1800"/>
          </a:p>
        </p:txBody>
      </p:sp>
    </p:spTree>
    <p:extLst>
      <p:ext uri="{BB962C8B-B14F-4D97-AF65-F5344CB8AC3E}">
        <p14:creationId xmlns:p14="http://schemas.microsoft.com/office/powerpoint/2010/main" val="1647772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61318" y="515262"/>
            <a:ext cx="8229600" cy="1143000"/>
          </a:xfrm>
        </p:spPr>
        <p:txBody>
          <a:bodyPr/>
          <a:lstStyle/>
          <a:p>
            <a:r>
              <a:rPr lang="pt-BR" dirty="0"/>
              <a:t>DISCUSSÃO</a:t>
            </a:r>
          </a:p>
        </p:txBody>
      </p:sp>
      <p:sp>
        <p:nvSpPr>
          <p:cNvPr id="4" name="Retângulo 3"/>
          <p:cNvSpPr/>
          <p:nvPr/>
        </p:nvSpPr>
        <p:spPr>
          <a:xfrm>
            <a:off x="0" y="6525344"/>
            <a:ext cx="9144000" cy="33265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Trabalho de Conclusão de Curso - Universidade de Uberaba 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01A32A34-0588-4AD4-9EBB-3A56F28BAC51}"/>
              </a:ext>
            </a:extLst>
          </p:cNvPr>
          <p:cNvSpPr txBox="1"/>
          <p:nvPr/>
        </p:nvSpPr>
        <p:spPr>
          <a:xfrm>
            <a:off x="251520" y="1552836"/>
            <a:ext cx="7560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pt-BR" sz="2400" dirty="0"/>
              <a:t>Comparações de preços com outros sistemas similares: 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57E2C935-15FA-4F0D-8C4F-F1ACBF277BEF}"/>
              </a:ext>
            </a:extLst>
          </p:cNvPr>
          <p:cNvSpPr/>
          <p:nvPr/>
        </p:nvSpPr>
        <p:spPr>
          <a:xfrm>
            <a:off x="0" y="0"/>
            <a:ext cx="9151016" cy="62068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tabLst>
                <a:tab pos="2806065" algn="ctr"/>
                <a:tab pos="5612130" algn="r"/>
                <a:tab pos="449580" algn="l"/>
              </a:tabLst>
            </a:pPr>
            <a:r>
              <a:rPr lang="pt-BR" dirty="0">
                <a:effectLst/>
                <a:ea typeface="Times New Roman" panose="02020603050405020304" pitchFamily="18" charset="0"/>
              </a:rPr>
              <a:t>DESENVOLVIMENTO DE UMA SOLUÇÃO PARA AUTOMAÇÃO DE UM SISTEMA HIDRÁULICO RESIDENCIAL UTILIZANDO O IOT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743D22C2-65F4-4CBB-819B-36E56D6CCE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804" y="2137865"/>
            <a:ext cx="8388424" cy="4006938"/>
          </a:xfrm>
          <a:prstGeom prst="rect">
            <a:avLst/>
          </a:prstGeom>
        </p:spPr>
      </p:pic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AE580D2A-9130-4EC0-844D-B61FB5C4A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87367" y="725747"/>
            <a:ext cx="2133600" cy="365125"/>
          </a:xfrm>
        </p:spPr>
        <p:txBody>
          <a:bodyPr/>
          <a:lstStyle/>
          <a:p>
            <a:fld id="{2119D8CF-8DEC-4D9F-84EE-ADF04DFF3391}" type="slidenum">
              <a:rPr lang="pt-BR" sz="1800" smtClean="0"/>
              <a:t>25</a:t>
            </a:fld>
            <a:endParaRPr lang="pt-BR" sz="1800"/>
          </a:p>
        </p:txBody>
      </p:sp>
    </p:spTree>
    <p:extLst>
      <p:ext uri="{BB962C8B-B14F-4D97-AF65-F5344CB8AC3E}">
        <p14:creationId xmlns:p14="http://schemas.microsoft.com/office/powerpoint/2010/main" val="187670044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4216" y="651318"/>
            <a:ext cx="8229600" cy="1143000"/>
          </a:xfrm>
        </p:spPr>
        <p:txBody>
          <a:bodyPr/>
          <a:lstStyle/>
          <a:p>
            <a:r>
              <a:rPr lang="pt-BR" dirty="0"/>
              <a:t>CONCLUSÃO</a:t>
            </a:r>
          </a:p>
        </p:txBody>
      </p:sp>
      <p:sp>
        <p:nvSpPr>
          <p:cNvPr id="4" name="Retângulo 3"/>
          <p:cNvSpPr/>
          <p:nvPr/>
        </p:nvSpPr>
        <p:spPr>
          <a:xfrm>
            <a:off x="0" y="6525344"/>
            <a:ext cx="9144000" cy="33265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Trabalho de Conclusão de Curso - Universidade de Uberaba 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3DC9ABD2-8641-445A-9366-D0A681760EB7}"/>
              </a:ext>
            </a:extLst>
          </p:cNvPr>
          <p:cNvSpPr txBox="1"/>
          <p:nvPr/>
        </p:nvSpPr>
        <p:spPr>
          <a:xfrm>
            <a:off x="215516" y="1794318"/>
            <a:ext cx="871296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pt-BR" sz="2400" dirty="0"/>
              <a:t>Construção de um sistema de monitoramento para caixas d’águas residenciais;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pt-BR" sz="24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pt-BR" sz="2400" dirty="0"/>
              <a:t>Projeto desenvolvido com baixos custos comparados aos sistemas disponíveis no mercado;</a:t>
            </a:r>
          </a:p>
          <a:p>
            <a:endParaRPr lang="pt-BR" sz="24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pt-BR" sz="2400" dirty="0"/>
              <a:t>Sistema efetuando as monitorações em tempo real;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pt-BR" sz="24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pt-BR" sz="2400" dirty="0"/>
              <a:t>Controle de nível funcionando conforme mensuração feita;</a:t>
            </a:r>
          </a:p>
          <a:p>
            <a:endParaRPr lang="pt-BR" dirty="0"/>
          </a:p>
          <a:p>
            <a:endParaRPr lang="pt-BR" dirty="0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DE6C704D-6354-4384-9F35-0824854B1341}"/>
              </a:ext>
            </a:extLst>
          </p:cNvPr>
          <p:cNvSpPr/>
          <p:nvPr/>
        </p:nvSpPr>
        <p:spPr>
          <a:xfrm>
            <a:off x="0" y="0"/>
            <a:ext cx="9151016" cy="62068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tabLst>
                <a:tab pos="2806065" algn="ctr"/>
                <a:tab pos="5612130" algn="r"/>
                <a:tab pos="449580" algn="l"/>
              </a:tabLst>
            </a:pPr>
            <a:r>
              <a:rPr lang="pt-BR" dirty="0">
                <a:effectLst/>
                <a:ea typeface="Times New Roman" panose="02020603050405020304" pitchFamily="18" charset="0"/>
              </a:rPr>
              <a:t>DESENVOLVIMENTO DE UMA SOLUÇÃO PARA AUTOMAÇÃO DE UM SISTEMA HIDRÁULICO RESIDENCIAL UTILIZANDO O IOT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4320D6AB-35D0-4B91-BA53-4F64282DD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27713" y="778176"/>
            <a:ext cx="2133600" cy="365125"/>
          </a:xfrm>
        </p:spPr>
        <p:txBody>
          <a:bodyPr/>
          <a:lstStyle/>
          <a:p>
            <a:fld id="{2119D8CF-8DEC-4D9F-84EE-ADF04DFF3391}" type="slidenum">
              <a:rPr lang="pt-BR" sz="1800" smtClean="0"/>
              <a:t>26</a:t>
            </a:fld>
            <a:endParaRPr lang="pt-BR" sz="1800"/>
          </a:p>
        </p:txBody>
      </p:sp>
    </p:spTree>
    <p:extLst>
      <p:ext uri="{BB962C8B-B14F-4D97-AF65-F5344CB8AC3E}">
        <p14:creationId xmlns:p14="http://schemas.microsoft.com/office/powerpoint/2010/main" val="2276089930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4216" y="510736"/>
            <a:ext cx="8229600" cy="1143000"/>
          </a:xfrm>
        </p:spPr>
        <p:txBody>
          <a:bodyPr/>
          <a:lstStyle/>
          <a:p>
            <a:r>
              <a:rPr lang="pt-BR" dirty="0"/>
              <a:t>TRABALHOS FUTUROS</a:t>
            </a:r>
          </a:p>
        </p:txBody>
      </p:sp>
      <p:sp>
        <p:nvSpPr>
          <p:cNvPr id="4" name="Retângulo 3"/>
          <p:cNvSpPr/>
          <p:nvPr/>
        </p:nvSpPr>
        <p:spPr>
          <a:xfrm>
            <a:off x="0" y="6525344"/>
            <a:ext cx="9144000" cy="33265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Trabalho de Conclusão de Curso - Universidade de Uberaba 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4B9AF487-7DF7-47AD-929E-821B7B1A7FB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2616" y="1709333"/>
            <a:ext cx="2238400" cy="4301926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F4820F9B-0965-4B15-9699-25E479A9429B}"/>
              </a:ext>
            </a:extLst>
          </p:cNvPr>
          <p:cNvSpPr txBox="1"/>
          <p:nvPr/>
        </p:nvSpPr>
        <p:spPr>
          <a:xfrm>
            <a:off x="206407" y="1598139"/>
            <a:ext cx="693138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pt-BR" sz="2400" dirty="0"/>
              <a:t>Desenvolver uma case (recipiente) capaz de alocar o circuito com todos os componentes eletrônicos;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pt-BR" sz="24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pt-BR" sz="2400" dirty="0"/>
              <a:t>Desenvolver uma interface interativa com linguagens de programações disponíveis no mercado;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pt-BR" sz="24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pt-BR" sz="2400" dirty="0"/>
              <a:t>Melhorar o calculo que é feito pelo sensor para que o mesmo fique mais preciso;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pt-BR" sz="24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pt-BR" sz="2400" dirty="0"/>
              <a:t>Fazer com que o projeto ganhe mais valor agregado e se torne viável dentre os demais;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F6EFFBBC-CF57-40E8-AA7A-AA0D566EC60B}"/>
              </a:ext>
            </a:extLst>
          </p:cNvPr>
          <p:cNvSpPr/>
          <p:nvPr/>
        </p:nvSpPr>
        <p:spPr>
          <a:xfrm>
            <a:off x="0" y="0"/>
            <a:ext cx="9151016" cy="62068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tabLst>
                <a:tab pos="2806065" algn="ctr"/>
                <a:tab pos="5612130" algn="r"/>
                <a:tab pos="449580" algn="l"/>
              </a:tabLst>
            </a:pPr>
            <a:r>
              <a:rPr lang="pt-BR" dirty="0">
                <a:effectLst/>
                <a:ea typeface="Times New Roman" panose="02020603050405020304" pitchFamily="18" charset="0"/>
              </a:rPr>
              <a:t>DESENVOLVIMENTO DE UMA SOLUÇÃO PARA AUTOMAÇÃO DE UM SISTEMA HIDRÁULICO RESIDENCIAL UTILIZANDO O IOT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104F4021-72F1-45B8-AA2B-F734DE817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8025" y="744288"/>
            <a:ext cx="2133600" cy="365125"/>
          </a:xfrm>
        </p:spPr>
        <p:txBody>
          <a:bodyPr/>
          <a:lstStyle/>
          <a:p>
            <a:fld id="{2119D8CF-8DEC-4D9F-84EE-ADF04DFF3391}" type="slidenum">
              <a:rPr lang="pt-BR" sz="1800" smtClean="0"/>
              <a:t>27</a:t>
            </a:fld>
            <a:endParaRPr lang="pt-BR" sz="1800"/>
          </a:p>
        </p:txBody>
      </p:sp>
    </p:spTree>
    <p:extLst>
      <p:ext uri="{BB962C8B-B14F-4D97-AF65-F5344CB8AC3E}">
        <p14:creationId xmlns:p14="http://schemas.microsoft.com/office/powerpoint/2010/main" val="227608993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371600" y="2132856"/>
            <a:ext cx="6400800" cy="1008112"/>
          </a:xfrm>
        </p:spPr>
        <p:txBody>
          <a:bodyPr>
            <a:normAutofit/>
          </a:bodyPr>
          <a:lstStyle/>
          <a:p>
            <a:r>
              <a:rPr lang="pt-BR" sz="6000" dirty="0"/>
              <a:t>OBRIGADO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pt-BR" dirty="0">
                <a:solidFill>
                  <a:schemeClr val="tx1"/>
                </a:solidFill>
              </a:rPr>
              <a:t>Murilo Henrique de Oliveira</a:t>
            </a:r>
          </a:p>
          <a:p>
            <a:r>
              <a:rPr lang="pt-BR" dirty="0">
                <a:solidFill>
                  <a:schemeClr val="tx1"/>
                </a:solidFill>
              </a:rPr>
              <a:t>murilooliveira54687@gmail.com</a:t>
            </a:r>
          </a:p>
          <a:p>
            <a:r>
              <a:rPr lang="pt-BR" dirty="0">
                <a:solidFill>
                  <a:schemeClr val="tx1"/>
                </a:solidFill>
              </a:rPr>
              <a:t>(34) 9 9888-5841</a:t>
            </a:r>
          </a:p>
        </p:txBody>
      </p:sp>
      <p:sp>
        <p:nvSpPr>
          <p:cNvPr id="4" name="Retângulo 3"/>
          <p:cNvSpPr/>
          <p:nvPr/>
        </p:nvSpPr>
        <p:spPr>
          <a:xfrm>
            <a:off x="0" y="6525344"/>
            <a:ext cx="9144000" cy="33265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Trabalho de Conclusão de Curso - Universidade de Uberaba 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B42895BE-4AAE-4975-8C18-BABF337CA2DD}"/>
              </a:ext>
            </a:extLst>
          </p:cNvPr>
          <p:cNvSpPr txBox="1"/>
          <p:nvPr/>
        </p:nvSpPr>
        <p:spPr>
          <a:xfrm>
            <a:off x="2411760" y="834479"/>
            <a:ext cx="46085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dirty="0"/>
              <a:t>AGRADECIMENTOS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7E973DC6-FD5E-4195-BEFA-A4D2E702A9BF}"/>
              </a:ext>
            </a:extLst>
          </p:cNvPr>
          <p:cNvSpPr/>
          <p:nvPr/>
        </p:nvSpPr>
        <p:spPr>
          <a:xfrm>
            <a:off x="0" y="0"/>
            <a:ext cx="9151016" cy="62068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tabLst>
                <a:tab pos="2806065" algn="ctr"/>
                <a:tab pos="5612130" algn="r"/>
                <a:tab pos="449580" algn="l"/>
              </a:tabLst>
            </a:pPr>
            <a:r>
              <a:rPr lang="pt-BR" dirty="0">
                <a:effectLst/>
                <a:ea typeface="Times New Roman" panose="02020603050405020304" pitchFamily="18" charset="0"/>
              </a:rPr>
              <a:t>DESENVOLVIMENTO DE UMA SOLUÇÃO PARA AUTOMAÇÃO DE UM SISTEMA HIDRÁULICO RESIDENCIAL UTILIZANDO O IOT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D9680019-938E-404C-AB46-26E10D812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76256" y="784499"/>
            <a:ext cx="2133600" cy="365125"/>
          </a:xfrm>
        </p:spPr>
        <p:txBody>
          <a:bodyPr/>
          <a:lstStyle/>
          <a:p>
            <a:fld id="{2119D8CF-8DEC-4D9F-84EE-ADF04DFF3391}" type="slidenum">
              <a:rPr lang="pt-BR" sz="1800" smtClean="0"/>
              <a:t>28</a:t>
            </a:fld>
            <a:endParaRPr lang="pt-BR" sz="1800"/>
          </a:p>
        </p:txBody>
      </p:sp>
    </p:spTree>
    <p:extLst>
      <p:ext uri="{BB962C8B-B14F-4D97-AF65-F5344CB8AC3E}">
        <p14:creationId xmlns:p14="http://schemas.microsoft.com/office/powerpoint/2010/main" val="2719001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477610"/>
            <a:ext cx="8229600" cy="1143000"/>
          </a:xfrm>
        </p:spPr>
        <p:txBody>
          <a:bodyPr/>
          <a:lstStyle/>
          <a:p>
            <a:r>
              <a:rPr lang="pt-BR" dirty="0"/>
              <a:t>INTRODUÇÃO</a:t>
            </a:r>
          </a:p>
        </p:txBody>
      </p:sp>
      <p:sp>
        <p:nvSpPr>
          <p:cNvPr id="4" name="Retângulo 3"/>
          <p:cNvSpPr/>
          <p:nvPr/>
        </p:nvSpPr>
        <p:spPr>
          <a:xfrm>
            <a:off x="0" y="6552728"/>
            <a:ext cx="9144000" cy="33265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Trabalho de Conclusão de Curso - Universidade de Uberaba 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18BEDC0B-66E5-4742-AA0D-FCAD3526389D}"/>
              </a:ext>
            </a:extLst>
          </p:cNvPr>
          <p:cNvSpPr/>
          <p:nvPr/>
        </p:nvSpPr>
        <p:spPr>
          <a:xfrm>
            <a:off x="0" y="-1"/>
            <a:ext cx="9151016" cy="57271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tabLst>
                <a:tab pos="2806065" algn="ctr"/>
                <a:tab pos="5612130" algn="r"/>
                <a:tab pos="449580" algn="l"/>
              </a:tabLst>
            </a:pPr>
            <a:r>
              <a:rPr lang="pt-BR" dirty="0">
                <a:effectLst/>
                <a:ea typeface="Times New Roman" panose="02020603050405020304" pitchFamily="18" charset="0"/>
              </a:rPr>
              <a:t>DESENVOLVIMENTO DE UMA SOLUÇÃO PARA AUTOMAÇÃO DE UM SISTEMA HIDRÁULICO RESIDENCIAL UTILIZANDO O IOT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BA0954D8-0193-424B-AEA2-3176C4437CE7}"/>
              </a:ext>
            </a:extLst>
          </p:cNvPr>
          <p:cNvSpPr txBox="1"/>
          <p:nvPr/>
        </p:nvSpPr>
        <p:spPr>
          <a:xfrm>
            <a:off x="971600" y="2229221"/>
            <a:ext cx="25190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pt-BR" sz="2400" dirty="0"/>
              <a:t>O que é o IoT?</a:t>
            </a:r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57F96F8E-00C3-48DC-AFDF-4694F6C426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6745" y="1507453"/>
            <a:ext cx="3365002" cy="2366866"/>
          </a:xfrm>
          <a:prstGeom prst="rect">
            <a:avLst/>
          </a:prstGeom>
        </p:spPr>
      </p:pic>
      <p:sp>
        <p:nvSpPr>
          <p:cNvPr id="18" name="CaixaDeTexto 17">
            <a:extLst>
              <a:ext uri="{FF2B5EF4-FFF2-40B4-BE49-F238E27FC236}">
                <a16:creationId xmlns:a16="http://schemas.microsoft.com/office/drawing/2014/main" id="{A89CF51B-8526-4EC2-9476-C95B4F777EB1}"/>
              </a:ext>
            </a:extLst>
          </p:cNvPr>
          <p:cNvSpPr txBox="1"/>
          <p:nvPr/>
        </p:nvSpPr>
        <p:spPr>
          <a:xfrm>
            <a:off x="213643" y="4629819"/>
            <a:ext cx="42484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Ø"/>
            </a:pPr>
            <a:r>
              <a:rPr lang="pt-BR" sz="2400" dirty="0"/>
              <a:t>Qual é uma das principais preocupação do planeta?</a:t>
            </a: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74A0E53A-4B66-47C1-9FCA-59A749C93B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7045" y="4454494"/>
            <a:ext cx="3464403" cy="1792105"/>
          </a:xfrm>
          <a:prstGeom prst="rect">
            <a:avLst/>
          </a:prstGeom>
        </p:spPr>
      </p:pic>
      <p:sp>
        <p:nvSpPr>
          <p:cNvPr id="22" name="Seta: Dobrada 21">
            <a:extLst>
              <a:ext uri="{FF2B5EF4-FFF2-40B4-BE49-F238E27FC236}">
                <a16:creationId xmlns:a16="http://schemas.microsoft.com/office/drawing/2014/main" id="{C1530052-1707-4FCC-B3AE-9447664D32D5}"/>
              </a:ext>
            </a:extLst>
          </p:cNvPr>
          <p:cNvSpPr/>
          <p:nvPr/>
        </p:nvSpPr>
        <p:spPr>
          <a:xfrm flipV="1">
            <a:off x="2464615" y="2753162"/>
            <a:ext cx="2052046" cy="634092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23" name="Seta: Dobrada 22">
            <a:extLst>
              <a:ext uri="{FF2B5EF4-FFF2-40B4-BE49-F238E27FC236}">
                <a16:creationId xmlns:a16="http://schemas.microsoft.com/office/drawing/2014/main" id="{DBC7084A-BB78-440B-B1E3-C0589B97F7A1}"/>
              </a:ext>
            </a:extLst>
          </p:cNvPr>
          <p:cNvSpPr/>
          <p:nvPr/>
        </p:nvSpPr>
        <p:spPr>
          <a:xfrm flipV="1">
            <a:off x="2385422" y="5460293"/>
            <a:ext cx="2052046" cy="634092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A07B94EB-8431-4EBD-9A4C-58D54628E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36718" y="623899"/>
            <a:ext cx="2133600" cy="365125"/>
          </a:xfrm>
        </p:spPr>
        <p:txBody>
          <a:bodyPr/>
          <a:lstStyle/>
          <a:p>
            <a:fld id="{2119D8CF-8DEC-4D9F-84EE-ADF04DFF3391}" type="slidenum">
              <a:rPr lang="pt-BR" sz="1800" smtClean="0"/>
              <a:t>3</a:t>
            </a:fld>
            <a:endParaRPr lang="pt-BR" sz="1800" dirty="0"/>
          </a:p>
        </p:txBody>
      </p:sp>
    </p:spTree>
    <p:extLst>
      <p:ext uri="{BB962C8B-B14F-4D97-AF65-F5344CB8AC3E}">
        <p14:creationId xmlns:p14="http://schemas.microsoft.com/office/powerpoint/2010/main" val="4237651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8" grpId="0"/>
      <p:bldP spid="22" grpId="0" animBg="1"/>
      <p:bldP spid="2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4216" y="579650"/>
            <a:ext cx="8229600" cy="1143000"/>
          </a:xfrm>
        </p:spPr>
        <p:txBody>
          <a:bodyPr/>
          <a:lstStyle/>
          <a:p>
            <a:r>
              <a:rPr lang="pt-BR" dirty="0"/>
              <a:t>INTRODUÇÃO</a:t>
            </a:r>
          </a:p>
        </p:txBody>
      </p:sp>
      <p:sp>
        <p:nvSpPr>
          <p:cNvPr id="4" name="Retângulo 3"/>
          <p:cNvSpPr/>
          <p:nvPr/>
        </p:nvSpPr>
        <p:spPr>
          <a:xfrm>
            <a:off x="0" y="6525344"/>
            <a:ext cx="9144000" cy="33265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Trabalho de Conclusão de Curso - Universidade de Uberaba 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BA48D438-4C4A-4C67-84AC-C9BFC091A483}"/>
              </a:ext>
            </a:extLst>
          </p:cNvPr>
          <p:cNvSpPr txBox="1"/>
          <p:nvPr/>
        </p:nvSpPr>
        <p:spPr>
          <a:xfrm>
            <a:off x="457200" y="1488827"/>
            <a:ext cx="57894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pt-BR" sz="2400" dirty="0"/>
              <a:t>Desta forma temos a seguinte situação:</a:t>
            </a:r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01D190FC-1A97-4974-8713-36A1DFEC514B}"/>
              </a:ext>
            </a:extLst>
          </p:cNvPr>
          <p:cNvSpPr/>
          <p:nvPr/>
        </p:nvSpPr>
        <p:spPr>
          <a:xfrm>
            <a:off x="787107" y="2142637"/>
            <a:ext cx="1449105" cy="138012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Tecnologia IOT</a:t>
            </a:r>
          </a:p>
        </p:txBody>
      </p: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5D1CD331-E7FE-4A4C-87CB-6673B7AFA946}"/>
              </a:ext>
            </a:extLst>
          </p:cNvPr>
          <p:cNvSpPr/>
          <p:nvPr/>
        </p:nvSpPr>
        <p:spPr>
          <a:xfrm>
            <a:off x="3727636" y="2128016"/>
            <a:ext cx="1449105" cy="138012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Problema</a:t>
            </a:r>
          </a:p>
        </p:txBody>
      </p:sp>
      <p:sp>
        <p:nvSpPr>
          <p:cNvPr id="22" name="Sinal de Adição 21">
            <a:extLst>
              <a:ext uri="{FF2B5EF4-FFF2-40B4-BE49-F238E27FC236}">
                <a16:creationId xmlns:a16="http://schemas.microsoft.com/office/drawing/2014/main" id="{58E1E2AA-6379-4EE3-B6F0-546B479E7361}"/>
              </a:ext>
            </a:extLst>
          </p:cNvPr>
          <p:cNvSpPr/>
          <p:nvPr/>
        </p:nvSpPr>
        <p:spPr>
          <a:xfrm>
            <a:off x="2515109" y="2514068"/>
            <a:ext cx="729599" cy="705965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Igual a 22">
            <a:extLst>
              <a:ext uri="{FF2B5EF4-FFF2-40B4-BE49-F238E27FC236}">
                <a16:creationId xmlns:a16="http://schemas.microsoft.com/office/drawing/2014/main" id="{74275717-668D-47D8-B9E3-1BBC3D38042F}"/>
              </a:ext>
            </a:extLst>
          </p:cNvPr>
          <p:cNvSpPr/>
          <p:nvPr/>
        </p:nvSpPr>
        <p:spPr>
          <a:xfrm>
            <a:off x="5540023" y="2543561"/>
            <a:ext cx="720080" cy="511982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4" name="Retângulo: Cantos Arredondados 23">
            <a:extLst>
              <a:ext uri="{FF2B5EF4-FFF2-40B4-BE49-F238E27FC236}">
                <a16:creationId xmlns:a16="http://schemas.microsoft.com/office/drawing/2014/main" id="{F65BAC95-EBF3-4615-B751-057E67C73F65}"/>
              </a:ext>
            </a:extLst>
          </p:cNvPr>
          <p:cNvSpPr/>
          <p:nvPr/>
        </p:nvSpPr>
        <p:spPr>
          <a:xfrm>
            <a:off x="6732240" y="2109492"/>
            <a:ext cx="1449105" cy="1380120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Solução</a:t>
            </a:r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94543E8B-4357-47C6-87F5-2BC55E509004}"/>
              </a:ext>
            </a:extLst>
          </p:cNvPr>
          <p:cNvSpPr/>
          <p:nvPr/>
        </p:nvSpPr>
        <p:spPr>
          <a:xfrm>
            <a:off x="0" y="0"/>
            <a:ext cx="9151016" cy="62068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tabLst>
                <a:tab pos="2806065" algn="ctr"/>
                <a:tab pos="5612130" algn="r"/>
                <a:tab pos="449580" algn="l"/>
              </a:tabLst>
            </a:pPr>
            <a:r>
              <a:rPr lang="pt-BR" dirty="0">
                <a:effectLst/>
                <a:ea typeface="Times New Roman" panose="02020603050405020304" pitchFamily="18" charset="0"/>
              </a:rPr>
              <a:t>DESENVOLVIMENTO DE UMA SOLUÇÃO PARA AUTOMAÇÃO DE UM SISTEMA HIDRÁULICO RESIDENCIAL UTILIZANDO O IOT</a:t>
            </a:r>
          </a:p>
        </p:txBody>
      </p:sp>
      <p:sp>
        <p:nvSpPr>
          <p:cNvPr id="26" name="Seta: para Baixo 25">
            <a:extLst>
              <a:ext uri="{FF2B5EF4-FFF2-40B4-BE49-F238E27FC236}">
                <a16:creationId xmlns:a16="http://schemas.microsoft.com/office/drawing/2014/main" id="{0E782E47-E00B-4569-8875-9AE2B835F133}"/>
              </a:ext>
            </a:extLst>
          </p:cNvPr>
          <p:cNvSpPr/>
          <p:nvPr/>
        </p:nvSpPr>
        <p:spPr>
          <a:xfrm>
            <a:off x="1331639" y="3679716"/>
            <a:ext cx="360040" cy="57606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Seta: para Baixo 26">
            <a:extLst>
              <a:ext uri="{FF2B5EF4-FFF2-40B4-BE49-F238E27FC236}">
                <a16:creationId xmlns:a16="http://schemas.microsoft.com/office/drawing/2014/main" id="{E72A25EC-AD1D-4B07-81E6-77517A6F1250}"/>
              </a:ext>
            </a:extLst>
          </p:cNvPr>
          <p:cNvSpPr/>
          <p:nvPr/>
        </p:nvSpPr>
        <p:spPr>
          <a:xfrm>
            <a:off x="7276772" y="3679716"/>
            <a:ext cx="360040" cy="57606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Seta: para Baixo 27">
            <a:extLst>
              <a:ext uri="{FF2B5EF4-FFF2-40B4-BE49-F238E27FC236}">
                <a16:creationId xmlns:a16="http://schemas.microsoft.com/office/drawing/2014/main" id="{0219B957-714C-49C6-8019-0524E43B172D}"/>
              </a:ext>
            </a:extLst>
          </p:cNvPr>
          <p:cNvSpPr/>
          <p:nvPr/>
        </p:nvSpPr>
        <p:spPr>
          <a:xfrm>
            <a:off x="4304205" y="3705711"/>
            <a:ext cx="360040" cy="57606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9" name="Imagem 28">
            <a:extLst>
              <a:ext uri="{FF2B5EF4-FFF2-40B4-BE49-F238E27FC236}">
                <a16:creationId xmlns:a16="http://schemas.microsoft.com/office/drawing/2014/main" id="{4902A91D-BF7B-4693-BC75-A1A7270FC6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764" y="4442076"/>
            <a:ext cx="2313769" cy="1627453"/>
          </a:xfrm>
          <a:prstGeom prst="rect">
            <a:avLst/>
          </a:prstGeom>
        </p:spPr>
      </p:pic>
      <p:pic>
        <p:nvPicPr>
          <p:cNvPr id="30" name="Imagem 29">
            <a:extLst>
              <a:ext uri="{FF2B5EF4-FFF2-40B4-BE49-F238E27FC236}">
                <a16:creationId xmlns:a16="http://schemas.microsoft.com/office/drawing/2014/main" id="{0EBEE85A-1678-4637-A8E3-6F981220EB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0928" y="4646771"/>
            <a:ext cx="2522143" cy="1304682"/>
          </a:xfrm>
          <a:prstGeom prst="rect">
            <a:avLst/>
          </a:prstGeom>
        </p:spPr>
      </p:pic>
      <p:pic>
        <p:nvPicPr>
          <p:cNvPr id="34" name="Imagem 33">
            <a:extLst>
              <a:ext uri="{FF2B5EF4-FFF2-40B4-BE49-F238E27FC236}">
                <a16:creationId xmlns:a16="http://schemas.microsoft.com/office/drawing/2014/main" id="{66150FB3-6FFA-41B5-AD40-6CFC35DE41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2240" y="4353876"/>
            <a:ext cx="1526640" cy="1715653"/>
          </a:xfrm>
          <a:prstGeom prst="rect">
            <a:avLst/>
          </a:prstGeom>
        </p:spPr>
      </p:pic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6BD0728D-A6C1-440E-96C1-0B72EC0FC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60167" y="711378"/>
            <a:ext cx="2133600" cy="365125"/>
          </a:xfrm>
        </p:spPr>
        <p:txBody>
          <a:bodyPr/>
          <a:lstStyle/>
          <a:p>
            <a:fld id="{2119D8CF-8DEC-4D9F-84EE-ADF04DFF3391}" type="slidenum">
              <a:rPr lang="pt-BR" sz="1800" smtClean="0"/>
              <a:t>4</a:t>
            </a:fld>
            <a:endParaRPr lang="pt-BR" sz="1800" dirty="0"/>
          </a:p>
        </p:txBody>
      </p:sp>
    </p:spTree>
    <p:extLst>
      <p:ext uri="{BB962C8B-B14F-4D97-AF65-F5344CB8AC3E}">
        <p14:creationId xmlns:p14="http://schemas.microsoft.com/office/powerpoint/2010/main" val="3716845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1" grpId="0" animBg="1"/>
      <p:bldP spid="22" grpId="0" animBg="1"/>
      <p:bldP spid="23" grpId="0" animBg="1"/>
      <p:bldP spid="24" grpId="0" animBg="1"/>
      <p:bldP spid="26" grpId="0" animBg="1"/>
      <p:bldP spid="27" grpId="0" animBg="1"/>
      <p:bldP spid="2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11560" y="699459"/>
            <a:ext cx="8229600" cy="1143000"/>
          </a:xfrm>
        </p:spPr>
        <p:txBody>
          <a:bodyPr/>
          <a:lstStyle/>
          <a:p>
            <a:r>
              <a:rPr lang="pt-BR" dirty="0"/>
              <a:t>JUSTIFICATIVA</a:t>
            </a:r>
          </a:p>
        </p:txBody>
      </p:sp>
      <p:sp>
        <p:nvSpPr>
          <p:cNvPr id="4" name="Retângulo 3"/>
          <p:cNvSpPr/>
          <p:nvPr/>
        </p:nvSpPr>
        <p:spPr>
          <a:xfrm>
            <a:off x="0" y="6525344"/>
            <a:ext cx="9144000" cy="33265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Trabalho de Conclusão de Curso - Universidade de Uberaba 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04B507A8-1065-4946-B7C0-9261FD134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775" y="2285629"/>
            <a:ext cx="2087673" cy="3096715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86A17785-3D52-44EE-BDCD-2C578EAB4113}"/>
              </a:ext>
            </a:extLst>
          </p:cNvPr>
          <p:cNvSpPr txBox="1"/>
          <p:nvPr/>
        </p:nvSpPr>
        <p:spPr>
          <a:xfrm>
            <a:off x="2458482" y="2260525"/>
            <a:ext cx="657923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pt-BR" sz="2400" dirty="0"/>
              <a:t>Sistemas equivalentes com alto valor no mercado.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4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pt-BR" sz="2400" dirty="0"/>
              <a:t>Beneficiar todas as classes populacionais.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4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pt-BR" sz="2400" dirty="0"/>
              <a:t>Contribuir de forma positiva para o mundo e sociedade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BC670ED2-6A4C-464F-B900-0CDF3AD7CC3B}"/>
              </a:ext>
            </a:extLst>
          </p:cNvPr>
          <p:cNvSpPr/>
          <p:nvPr/>
        </p:nvSpPr>
        <p:spPr>
          <a:xfrm>
            <a:off x="0" y="0"/>
            <a:ext cx="9151016" cy="62068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tabLst>
                <a:tab pos="2806065" algn="ctr"/>
                <a:tab pos="5612130" algn="r"/>
                <a:tab pos="449580" algn="l"/>
              </a:tabLst>
            </a:pPr>
            <a:r>
              <a:rPr lang="pt-BR" dirty="0">
                <a:effectLst/>
                <a:ea typeface="Times New Roman" panose="02020603050405020304" pitchFamily="18" charset="0"/>
              </a:rPr>
              <a:t>DESENVOLVIMENTO DE UMA SOLUÇÃO PARA AUTOMAÇÃO DE UM SISTEMA HIDRÁULICO RESIDENCIAL UTILIZANDO O IOT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0FA8ACDD-5859-4A5B-8DD1-169FE1B51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32585" y="673629"/>
            <a:ext cx="2133600" cy="365125"/>
          </a:xfrm>
        </p:spPr>
        <p:txBody>
          <a:bodyPr/>
          <a:lstStyle/>
          <a:p>
            <a:fld id="{2119D8CF-8DEC-4D9F-84EE-ADF04DFF3391}" type="slidenum">
              <a:rPr lang="pt-BR" sz="1800" smtClean="0"/>
              <a:t>5</a:t>
            </a:fld>
            <a:endParaRPr lang="pt-BR" sz="1800" dirty="0"/>
          </a:p>
        </p:txBody>
      </p:sp>
    </p:spTree>
    <p:extLst>
      <p:ext uri="{BB962C8B-B14F-4D97-AF65-F5344CB8AC3E}">
        <p14:creationId xmlns:p14="http://schemas.microsoft.com/office/powerpoint/2010/main" val="326227752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11560" y="684059"/>
            <a:ext cx="8229600" cy="1143000"/>
          </a:xfrm>
        </p:spPr>
        <p:txBody>
          <a:bodyPr/>
          <a:lstStyle/>
          <a:p>
            <a:r>
              <a:rPr lang="pt-BR" dirty="0"/>
              <a:t>OBJETIVO</a:t>
            </a:r>
          </a:p>
        </p:txBody>
      </p:sp>
      <p:sp>
        <p:nvSpPr>
          <p:cNvPr id="4" name="Retângulo 3"/>
          <p:cNvSpPr/>
          <p:nvPr/>
        </p:nvSpPr>
        <p:spPr>
          <a:xfrm>
            <a:off x="0" y="6525344"/>
            <a:ext cx="9144000" cy="33265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Trabalho de Conclusão de Curso - Universidade de Uberaba 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3C7F81C9-595D-4E6D-A239-56B96AE916E4}"/>
              </a:ext>
            </a:extLst>
          </p:cNvPr>
          <p:cNvSpPr/>
          <p:nvPr/>
        </p:nvSpPr>
        <p:spPr>
          <a:xfrm>
            <a:off x="0" y="0"/>
            <a:ext cx="9151016" cy="62068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tabLst>
                <a:tab pos="2806065" algn="ctr"/>
                <a:tab pos="5612130" algn="r"/>
                <a:tab pos="449580" algn="l"/>
              </a:tabLst>
            </a:pPr>
            <a:r>
              <a:rPr lang="pt-BR" dirty="0">
                <a:effectLst/>
                <a:ea typeface="Times New Roman" panose="02020603050405020304" pitchFamily="18" charset="0"/>
              </a:rPr>
              <a:t>DESENVOLVIMENTO DE UMA SOLUÇÃO PARA AUTOMAÇÃO DE UM SISTEMA HIDRÁULICO RESIDENCIAL UTILIZANDO O IOT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7B920360-A395-4C9D-873F-E4175FA4B0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3702" y="2655727"/>
            <a:ext cx="2517458" cy="1996850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A224D9C4-77BE-4E74-BFB1-F4192188014D}"/>
              </a:ext>
            </a:extLst>
          </p:cNvPr>
          <p:cNvSpPr txBox="1"/>
          <p:nvPr/>
        </p:nvSpPr>
        <p:spPr>
          <a:xfrm>
            <a:off x="302840" y="2852936"/>
            <a:ext cx="633670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pt-BR" sz="2400" dirty="0"/>
              <a:t>Construir um sistema de automação eficaz;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pt-BR" sz="24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pt-BR" sz="2400" dirty="0"/>
              <a:t>Acompanhamento em tempo real.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pt-BR" sz="24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pt-BR" sz="2400" dirty="0"/>
              <a:t>Baixo custo no desenvolvimento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501726CC-C7C7-447C-9EC7-D18F067E7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76256" y="669896"/>
            <a:ext cx="2133600" cy="365125"/>
          </a:xfrm>
        </p:spPr>
        <p:txBody>
          <a:bodyPr/>
          <a:lstStyle/>
          <a:p>
            <a:fld id="{2119D8CF-8DEC-4D9F-84EE-ADF04DFF3391}" type="slidenum">
              <a:rPr lang="pt-BR" sz="1800" smtClean="0"/>
              <a:t>6</a:t>
            </a:fld>
            <a:endParaRPr lang="pt-BR" sz="1800" dirty="0"/>
          </a:p>
        </p:txBody>
      </p:sp>
    </p:spTree>
    <p:extLst>
      <p:ext uri="{BB962C8B-B14F-4D97-AF65-F5344CB8AC3E}">
        <p14:creationId xmlns:p14="http://schemas.microsoft.com/office/powerpoint/2010/main" val="3502897125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3568" y="620688"/>
            <a:ext cx="8229600" cy="1143000"/>
          </a:xfrm>
        </p:spPr>
        <p:txBody>
          <a:bodyPr/>
          <a:lstStyle/>
          <a:p>
            <a:r>
              <a:rPr lang="pt-BR" dirty="0"/>
              <a:t>REVISÃO BIBLIOGRÁFICA</a:t>
            </a:r>
          </a:p>
        </p:txBody>
      </p:sp>
      <p:sp>
        <p:nvSpPr>
          <p:cNvPr id="4" name="Retângulo 3"/>
          <p:cNvSpPr/>
          <p:nvPr/>
        </p:nvSpPr>
        <p:spPr>
          <a:xfrm>
            <a:off x="0" y="6525344"/>
            <a:ext cx="9144000" cy="33265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Trabalho de Conclusão de Curso - Universidade de Uberaba 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EF8205DA-6EE3-477C-9E13-9A5223AB0FF1}"/>
              </a:ext>
            </a:extLst>
          </p:cNvPr>
          <p:cNvSpPr/>
          <p:nvPr/>
        </p:nvSpPr>
        <p:spPr>
          <a:xfrm>
            <a:off x="7016" y="0"/>
            <a:ext cx="9144000" cy="62068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tabLst>
                <a:tab pos="2806065" algn="ctr"/>
                <a:tab pos="5612130" algn="r"/>
                <a:tab pos="449580" algn="l"/>
              </a:tabLst>
            </a:pPr>
            <a:r>
              <a:rPr lang="pt-BR" dirty="0">
                <a:effectLst/>
                <a:ea typeface="Times New Roman" panose="02020603050405020304" pitchFamily="18" charset="0"/>
              </a:rPr>
              <a:t>DESENVOLVIMENTO DE UMA SOLUÇÃO PARA AUTOMAÇÃO DE UM SISTEMA HIDRÁULICO RESIDENCIAL UTILIZANDO O IOT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D6997148-0127-45C3-B392-94822BD11C3F}"/>
              </a:ext>
            </a:extLst>
          </p:cNvPr>
          <p:cNvSpPr txBox="1"/>
          <p:nvPr/>
        </p:nvSpPr>
        <p:spPr>
          <a:xfrm>
            <a:off x="499652" y="1755020"/>
            <a:ext cx="85974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AUTOMATIZAÇÃO DE CISTERNAS E CAIXA D’ÁGUA DE CONDOMÍNIOS VIA CLP</a:t>
            </a:r>
            <a:endParaRPr lang="pt-BR" sz="2400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2AC67797-17D4-4137-BA27-CC8C6A7A6EF5}"/>
              </a:ext>
            </a:extLst>
          </p:cNvPr>
          <p:cNvSpPr txBox="1"/>
          <p:nvPr/>
        </p:nvSpPr>
        <p:spPr>
          <a:xfrm>
            <a:off x="34486" y="3420924"/>
            <a:ext cx="36403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Esse trabalho apresenta uma solução prática para problemas relacionados a controle de nível dos reservatórios de água para um condomínio predial</a:t>
            </a:r>
            <a:endParaRPr lang="pt-BR" sz="2400" dirty="0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013EB10B-838F-4340-8CEE-3537797B1D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4786" y="3093802"/>
            <a:ext cx="4902524" cy="2773428"/>
          </a:xfrm>
          <a:prstGeom prst="rect">
            <a:avLst/>
          </a:prstGeom>
        </p:spPr>
      </p:pic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45246867-2E7D-4207-9203-A5109CBAD5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98492" y="706562"/>
            <a:ext cx="2133600" cy="365125"/>
          </a:xfrm>
        </p:spPr>
        <p:txBody>
          <a:bodyPr/>
          <a:lstStyle/>
          <a:p>
            <a:fld id="{2119D8CF-8DEC-4D9F-84EE-ADF04DFF3391}" type="slidenum">
              <a:rPr lang="pt-BR" sz="1800" smtClean="0"/>
              <a:t>7</a:t>
            </a:fld>
            <a:endParaRPr lang="pt-BR" sz="1800"/>
          </a:p>
        </p:txBody>
      </p:sp>
    </p:spTree>
    <p:extLst>
      <p:ext uri="{BB962C8B-B14F-4D97-AF65-F5344CB8AC3E}">
        <p14:creationId xmlns:p14="http://schemas.microsoft.com/office/powerpoint/2010/main" val="9930688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55576" y="554028"/>
            <a:ext cx="8229600" cy="1143000"/>
          </a:xfrm>
        </p:spPr>
        <p:txBody>
          <a:bodyPr/>
          <a:lstStyle/>
          <a:p>
            <a:r>
              <a:rPr lang="pt-BR" dirty="0"/>
              <a:t>METODOLOGIA</a:t>
            </a:r>
          </a:p>
        </p:txBody>
      </p:sp>
      <p:sp>
        <p:nvSpPr>
          <p:cNvPr id="4" name="Retângulo 3"/>
          <p:cNvSpPr/>
          <p:nvPr/>
        </p:nvSpPr>
        <p:spPr>
          <a:xfrm>
            <a:off x="0" y="6525344"/>
            <a:ext cx="9144000" cy="33265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Trabalho de Conclusão de Curso - Universidade de Uberaba 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4D06FCFD-DBB1-45A1-B6ED-C8E93A4D0669}"/>
              </a:ext>
            </a:extLst>
          </p:cNvPr>
          <p:cNvSpPr/>
          <p:nvPr/>
        </p:nvSpPr>
        <p:spPr>
          <a:xfrm>
            <a:off x="0" y="0"/>
            <a:ext cx="9151016" cy="62068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tabLst>
                <a:tab pos="2806065" algn="ctr"/>
                <a:tab pos="5612130" algn="r"/>
                <a:tab pos="449580" algn="l"/>
              </a:tabLst>
            </a:pPr>
            <a:r>
              <a:rPr lang="pt-BR" dirty="0">
                <a:effectLst/>
                <a:ea typeface="Times New Roman" panose="02020603050405020304" pitchFamily="18" charset="0"/>
              </a:rPr>
              <a:t>DESENVOLVIMENTO DE UMA SOLUÇÃO PARA AUTOMAÇÃO DE UM SISTEMA HIDRÁULICO RESIDENCIAL UTILIZANDO O IOT</a:t>
            </a: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DA28DF99-AF01-44CE-B90B-EA9D2971E2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348" y="1464429"/>
            <a:ext cx="1728192" cy="1964571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51688858-2E85-4BB7-86E8-B54647A058CA}"/>
              </a:ext>
            </a:extLst>
          </p:cNvPr>
          <p:cNvSpPr txBox="1"/>
          <p:nvPr/>
        </p:nvSpPr>
        <p:spPr>
          <a:xfrm>
            <a:off x="354360" y="3495364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Protoboards</a:t>
            </a:r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9064DE52-4D74-44ED-B48F-740C6EA8C7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8966" y="1647587"/>
            <a:ext cx="2088232" cy="1871939"/>
          </a:xfrm>
          <a:prstGeom prst="rect">
            <a:avLst/>
          </a:prstGeom>
        </p:spPr>
      </p:pic>
      <p:sp>
        <p:nvSpPr>
          <p:cNvPr id="20" name="CaixaDeTexto 19">
            <a:extLst>
              <a:ext uri="{FF2B5EF4-FFF2-40B4-BE49-F238E27FC236}">
                <a16:creationId xmlns:a16="http://schemas.microsoft.com/office/drawing/2014/main" id="{4D3E93DB-5DCA-4847-8950-66A2BDEDE647}"/>
              </a:ext>
            </a:extLst>
          </p:cNvPr>
          <p:cNvSpPr txBox="1"/>
          <p:nvPr/>
        </p:nvSpPr>
        <p:spPr>
          <a:xfrm>
            <a:off x="2506998" y="3491611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ESP8266</a:t>
            </a:r>
          </a:p>
        </p:txBody>
      </p:sp>
      <p:pic>
        <p:nvPicPr>
          <p:cNvPr id="24" name="Imagem 23">
            <a:extLst>
              <a:ext uri="{FF2B5EF4-FFF2-40B4-BE49-F238E27FC236}">
                <a16:creationId xmlns:a16="http://schemas.microsoft.com/office/drawing/2014/main" id="{799A2867-5E86-4CA9-A777-B495F1D5B9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1632" y="1647587"/>
            <a:ext cx="1965974" cy="1781413"/>
          </a:xfrm>
          <a:prstGeom prst="rect">
            <a:avLst/>
          </a:prstGeom>
        </p:spPr>
      </p:pic>
      <p:sp>
        <p:nvSpPr>
          <p:cNvPr id="25" name="CaixaDeTexto 24">
            <a:extLst>
              <a:ext uri="{FF2B5EF4-FFF2-40B4-BE49-F238E27FC236}">
                <a16:creationId xmlns:a16="http://schemas.microsoft.com/office/drawing/2014/main" id="{982D5799-B240-4DD4-AEBA-3209AC29AC15}"/>
              </a:ext>
            </a:extLst>
          </p:cNvPr>
          <p:cNvSpPr txBox="1"/>
          <p:nvPr/>
        </p:nvSpPr>
        <p:spPr>
          <a:xfrm>
            <a:off x="4506236" y="3491611"/>
            <a:ext cx="18773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Sensor AJ-SR04M</a:t>
            </a:r>
          </a:p>
        </p:txBody>
      </p:sp>
      <p:pic>
        <p:nvPicPr>
          <p:cNvPr id="27" name="Imagem 26">
            <a:extLst>
              <a:ext uri="{FF2B5EF4-FFF2-40B4-BE49-F238E27FC236}">
                <a16:creationId xmlns:a16="http://schemas.microsoft.com/office/drawing/2014/main" id="{8B2D7F8B-CE7A-4CA1-ACBF-BC7E02B5E1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5785" y="2062888"/>
            <a:ext cx="2299391" cy="1330321"/>
          </a:xfrm>
          <a:prstGeom prst="rect">
            <a:avLst/>
          </a:prstGeom>
        </p:spPr>
      </p:pic>
      <p:sp>
        <p:nvSpPr>
          <p:cNvPr id="28" name="CaixaDeTexto 27">
            <a:extLst>
              <a:ext uri="{FF2B5EF4-FFF2-40B4-BE49-F238E27FC236}">
                <a16:creationId xmlns:a16="http://schemas.microsoft.com/office/drawing/2014/main" id="{D1F03E26-B4E9-4955-BA4B-D3A58D346754}"/>
              </a:ext>
            </a:extLst>
          </p:cNvPr>
          <p:cNvSpPr txBox="1"/>
          <p:nvPr/>
        </p:nvSpPr>
        <p:spPr>
          <a:xfrm>
            <a:off x="6582653" y="3491611"/>
            <a:ext cx="2505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Módulo Relé 5V/1 Canal</a:t>
            </a:r>
          </a:p>
        </p:txBody>
      </p:sp>
      <p:pic>
        <p:nvPicPr>
          <p:cNvPr id="30" name="Imagem 29">
            <a:extLst>
              <a:ext uri="{FF2B5EF4-FFF2-40B4-BE49-F238E27FC236}">
                <a16:creationId xmlns:a16="http://schemas.microsoft.com/office/drawing/2014/main" id="{BECA2735-FB38-462D-B4C0-DC118D4B6D9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417" y="4047334"/>
            <a:ext cx="1972618" cy="1754221"/>
          </a:xfrm>
          <a:prstGeom prst="rect">
            <a:avLst/>
          </a:prstGeom>
        </p:spPr>
      </p:pic>
      <p:sp>
        <p:nvSpPr>
          <p:cNvPr id="31" name="CaixaDeTexto 30">
            <a:extLst>
              <a:ext uri="{FF2B5EF4-FFF2-40B4-BE49-F238E27FC236}">
                <a16:creationId xmlns:a16="http://schemas.microsoft.com/office/drawing/2014/main" id="{868ADAAB-9025-46C1-B137-DDC6DCB3DE88}"/>
              </a:ext>
            </a:extLst>
          </p:cNvPr>
          <p:cNvSpPr txBox="1"/>
          <p:nvPr/>
        </p:nvSpPr>
        <p:spPr>
          <a:xfrm>
            <a:off x="246348" y="5734842"/>
            <a:ext cx="17763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Conversor lógico bidirecional</a:t>
            </a:r>
          </a:p>
        </p:txBody>
      </p:sp>
      <p:pic>
        <p:nvPicPr>
          <p:cNvPr id="33" name="Imagem 32">
            <a:extLst>
              <a:ext uri="{FF2B5EF4-FFF2-40B4-BE49-F238E27FC236}">
                <a16:creationId xmlns:a16="http://schemas.microsoft.com/office/drawing/2014/main" id="{338CA278-C60E-416A-ADB8-628FDE5D583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0175" y="4060715"/>
            <a:ext cx="1871939" cy="1871939"/>
          </a:xfrm>
          <a:prstGeom prst="rect">
            <a:avLst/>
          </a:prstGeom>
        </p:spPr>
      </p:pic>
      <p:sp>
        <p:nvSpPr>
          <p:cNvPr id="34" name="CaixaDeTexto 33">
            <a:extLst>
              <a:ext uri="{FF2B5EF4-FFF2-40B4-BE49-F238E27FC236}">
                <a16:creationId xmlns:a16="http://schemas.microsoft.com/office/drawing/2014/main" id="{70A9D194-4008-4994-89CD-3CF691DCD363}"/>
              </a:ext>
            </a:extLst>
          </p:cNvPr>
          <p:cNvSpPr txBox="1"/>
          <p:nvPr/>
        </p:nvSpPr>
        <p:spPr>
          <a:xfrm>
            <a:off x="2581196" y="5853094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Fonte de 12V</a:t>
            </a:r>
          </a:p>
        </p:txBody>
      </p:sp>
      <p:pic>
        <p:nvPicPr>
          <p:cNvPr id="36" name="Imagem 35">
            <a:extLst>
              <a:ext uri="{FF2B5EF4-FFF2-40B4-BE49-F238E27FC236}">
                <a16:creationId xmlns:a16="http://schemas.microsoft.com/office/drawing/2014/main" id="{7664918B-3D27-41F1-85BC-D65E17F87FD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9254" y="4021690"/>
            <a:ext cx="1904554" cy="1754221"/>
          </a:xfrm>
          <a:prstGeom prst="rect">
            <a:avLst/>
          </a:prstGeom>
        </p:spPr>
      </p:pic>
      <p:sp>
        <p:nvSpPr>
          <p:cNvPr id="37" name="CaixaDeTexto 36">
            <a:extLst>
              <a:ext uri="{FF2B5EF4-FFF2-40B4-BE49-F238E27FC236}">
                <a16:creationId xmlns:a16="http://schemas.microsoft.com/office/drawing/2014/main" id="{3A892526-6334-4D06-8D15-7F1FBABBE20D}"/>
              </a:ext>
            </a:extLst>
          </p:cNvPr>
          <p:cNvSpPr txBox="1"/>
          <p:nvPr/>
        </p:nvSpPr>
        <p:spPr>
          <a:xfrm>
            <a:off x="4729805" y="5853094"/>
            <a:ext cx="1683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Bomba de 12V</a:t>
            </a:r>
          </a:p>
        </p:txBody>
      </p:sp>
      <p:pic>
        <p:nvPicPr>
          <p:cNvPr id="39" name="Imagem 38">
            <a:extLst>
              <a:ext uri="{FF2B5EF4-FFF2-40B4-BE49-F238E27FC236}">
                <a16:creationId xmlns:a16="http://schemas.microsoft.com/office/drawing/2014/main" id="{E56B92A3-8793-4465-B73C-3FF8C1138C2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7561" y="4481494"/>
            <a:ext cx="1781175" cy="1371600"/>
          </a:xfrm>
          <a:prstGeom prst="rect">
            <a:avLst/>
          </a:prstGeom>
        </p:spPr>
      </p:pic>
      <p:sp>
        <p:nvSpPr>
          <p:cNvPr id="40" name="CaixaDeTexto 39">
            <a:extLst>
              <a:ext uri="{FF2B5EF4-FFF2-40B4-BE49-F238E27FC236}">
                <a16:creationId xmlns:a16="http://schemas.microsoft.com/office/drawing/2014/main" id="{FCFF449B-DB49-4C28-9B90-EBBF683866F0}"/>
              </a:ext>
            </a:extLst>
          </p:cNvPr>
          <p:cNvSpPr txBox="1"/>
          <p:nvPr/>
        </p:nvSpPr>
        <p:spPr>
          <a:xfrm>
            <a:off x="7121717" y="5819887"/>
            <a:ext cx="17434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Opta-acoplador PC817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CAD019B7-6641-4488-B5AF-BBEAC7939E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24107" y="712328"/>
            <a:ext cx="2133600" cy="365125"/>
          </a:xfrm>
        </p:spPr>
        <p:txBody>
          <a:bodyPr/>
          <a:lstStyle/>
          <a:p>
            <a:fld id="{2119D8CF-8DEC-4D9F-84EE-ADF04DFF3391}" type="slidenum">
              <a:rPr lang="pt-BR" sz="1800" smtClean="0"/>
              <a:t>8</a:t>
            </a:fld>
            <a:endParaRPr lang="pt-BR" sz="1800" dirty="0"/>
          </a:p>
        </p:txBody>
      </p:sp>
    </p:spTree>
    <p:extLst>
      <p:ext uri="{BB962C8B-B14F-4D97-AF65-F5344CB8AC3E}">
        <p14:creationId xmlns:p14="http://schemas.microsoft.com/office/powerpoint/2010/main" val="222654712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0" grpId="0"/>
      <p:bldP spid="25" grpId="0"/>
      <p:bldP spid="28" grpId="0"/>
      <p:bldP spid="31" grpId="0"/>
      <p:bldP spid="34" grpId="0"/>
      <p:bldP spid="37" grpId="0"/>
      <p:bldP spid="4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80037" y="493773"/>
            <a:ext cx="8229600" cy="1143000"/>
          </a:xfrm>
        </p:spPr>
        <p:txBody>
          <a:bodyPr/>
          <a:lstStyle/>
          <a:p>
            <a:r>
              <a:rPr lang="pt-BR" dirty="0"/>
              <a:t>METODOLOGIA</a:t>
            </a:r>
          </a:p>
        </p:txBody>
      </p:sp>
      <p:sp>
        <p:nvSpPr>
          <p:cNvPr id="4" name="Retângulo 3"/>
          <p:cNvSpPr/>
          <p:nvPr/>
        </p:nvSpPr>
        <p:spPr>
          <a:xfrm>
            <a:off x="0" y="6525344"/>
            <a:ext cx="9144000" cy="33265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Trabalho de Conclusão de Curso - Universidade de Uberaba 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F013219A-1A31-44FE-BD8A-A25CBB300CE5}"/>
              </a:ext>
            </a:extLst>
          </p:cNvPr>
          <p:cNvSpPr/>
          <p:nvPr/>
        </p:nvSpPr>
        <p:spPr>
          <a:xfrm>
            <a:off x="0" y="0"/>
            <a:ext cx="9151016" cy="62068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tabLst>
                <a:tab pos="2806065" algn="ctr"/>
                <a:tab pos="5612130" algn="r"/>
                <a:tab pos="449580" algn="l"/>
              </a:tabLst>
            </a:pPr>
            <a:r>
              <a:rPr lang="pt-BR" dirty="0">
                <a:effectLst/>
                <a:ea typeface="Times New Roman" panose="02020603050405020304" pitchFamily="18" charset="0"/>
              </a:rPr>
              <a:t>DESENVOLVIMENTO DE UMA SOLUÇÃO PARA AUTOMAÇÃO DE UM SISTEMA HIDRÁULICO RESIDENCIAL UTILIZANDO O IOT</a:t>
            </a: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61A847C6-A6FB-4D9C-899E-9BE3A99117A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52" y="2288528"/>
            <a:ext cx="2035255" cy="369332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9C0B4CE6-A951-4B80-9BCB-48E1D013A3F9}"/>
              </a:ext>
            </a:extLst>
          </p:cNvPr>
          <p:cNvSpPr txBox="1"/>
          <p:nvPr/>
        </p:nvSpPr>
        <p:spPr>
          <a:xfrm>
            <a:off x="251520" y="2931475"/>
            <a:ext cx="1833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Resistor de 330 </a:t>
            </a:r>
            <a:r>
              <a:rPr lang="el-GR" dirty="0"/>
              <a:t>Ω</a:t>
            </a:r>
            <a:endParaRPr lang="pt-BR" dirty="0"/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9533E851-013F-412D-838A-CC56DC29AF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9494">
            <a:off x="2618348" y="2032946"/>
            <a:ext cx="1449923" cy="887708"/>
          </a:xfrm>
          <a:prstGeom prst="rect">
            <a:avLst/>
          </a:prstGeom>
        </p:spPr>
      </p:pic>
      <p:sp>
        <p:nvSpPr>
          <p:cNvPr id="18" name="CaixaDeTexto 17">
            <a:extLst>
              <a:ext uri="{FF2B5EF4-FFF2-40B4-BE49-F238E27FC236}">
                <a16:creationId xmlns:a16="http://schemas.microsoft.com/office/drawing/2014/main" id="{22225FC2-F4C6-46D1-B67D-38D35129A85A}"/>
              </a:ext>
            </a:extLst>
          </p:cNvPr>
          <p:cNvSpPr txBox="1"/>
          <p:nvPr/>
        </p:nvSpPr>
        <p:spPr>
          <a:xfrm>
            <a:off x="2384824" y="2931475"/>
            <a:ext cx="1833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Resistor de 18K </a:t>
            </a:r>
            <a:r>
              <a:rPr lang="el-GR" dirty="0"/>
              <a:t>Ω</a:t>
            </a:r>
            <a:endParaRPr lang="pt-BR" dirty="0"/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BA0920FA-3E28-4208-83A5-5CE5BDC3DE6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2049" y="1576122"/>
            <a:ext cx="1521746" cy="1355353"/>
          </a:xfrm>
          <a:prstGeom prst="rect">
            <a:avLst/>
          </a:prstGeom>
        </p:spPr>
      </p:pic>
      <p:sp>
        <p:nvSpPr>
          <p:cNvPr id="22" name="CaixaDeTexto 21">
            <a:extLst>
              <a:ext uri="{FF2B5EF4-FFF2-40B4-BE49-F238E27FC236}">
                <a16:creationId xmlns:a16="http://schemas.microsoft.com/office/drawing/2014/main" id="{A8FF727A-036E-45FE-B414-4232EC231727}"/>
              </a:ext>
            </a:extLst>
          </p:cNvPr>
          <p:cNvSpPr txBox="1"/>
          <p:nvPr/>
        </p:nvSpPr>
        <p:spPr>
          <a:xfrm>
            <a:off x="4601952" y="2924838"/>
            <a:ext cx="1699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Jumpers</a:t>
            </a:r>
          </a:p>
        </p:txBody>
      </p:sp>
      <p:pic>
        <p:nvPicPr>
          <p:cNvPr id="26" name="Imagem 25">
            <a:extLst>
              <a:ext uri="{FF2B5EF4-FFF2-40B4-BE49-F238E27FC236}">
                <a16:creationId xmlns:a16="http://schemas.microsoft.com/office/drawing/2014/main" id="{FD49706B-DA07-429B-B232-92704F48C6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9900" y="1359641"/>
            <a:ext cx="1641350" cy="1502226"/>
          </a:xfrm>
          <a:prstGeom prst="rect">
            <a:avLst/>
          </a:prstGeom>
        </p:spPr>
      </p:pic>
      <p:sp>
        <p:nvSpPr>
          <p:cNvPr id="27" name="CaixaDeTexto 26">
            <a:extLst>
              <a:ext uri="{FF2B5EF4-FFF2-40B4-BE49-F238E27FC236}">
                <a16:creationId xmlns:a16="http://schemas.microsoft.com/office/drawing/2014/main" id="{2BFDB8CD-6D1E-4CD0-BCDB-60B3E531B122}"/>
              </a:ext>
            </a:extLst>
          </p:cNvPr>
          <p:cNvSpPr txBox="1"/>
          <p:nvPr/>
        </p:nvSpPr>
        <p:spPr>
          <a:xfrm>
            <a:off x="6711869" y="2919581"/>
            <a:ext cx="1699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Cabo PP 2X0,75</a:t>
            </a:r>
          </a:p>
        </p:txBody>
      </p:sp>
      <p:pic>
        <p:nvPicPr>
          <p:cNvPr id="29" name="Imagem 28">
            <a:extLst>
              <a:ext uri="{FF2B5EF4-FFF2-40B4-BE49-F238E27FC236}">
                <a16:creationId xmlns:a16="http://schemas.microsoft.com/office/drawing/2014/main" id="{00E8E444-6E57-4D04-BD29-162E56864FD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9825" y="3642083"/>
            <a:ext cx="1936247" cy="1940569"/>
          </a:xfrm>
          <a:prstGeom prst="rect">
            <a:avLst/>
          </a:prstGeom>
        </p:spPr>
      </p:pic>
      <p:sp>
        <p:nvSpPr>
          <p:cNvPr id="30" name="CaixaDeTexto 29">
            <a:extLst>
              <a:ext uri="{FF2B5EF4-FFF2-40B4-BE49-F238E27FC236}">
                <a16:creationId xmlns:a16="http://schemas.microsoft.com/office/drawing/2014/main" id="{75750905-EF65-4A19-AC78-EC311470255F}"/>
              </a:ext>
            </a:extLst>
          </p:cNvPr>
          <p:cNvSpPr txBox="1"/>
          <p:nvPr/>
        </p:nvSpPr>
        <p:spPr>
          <a:xfrm>
            <a:off x="5027201" y="5713491"/>
            <a:ext cx="1833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Fio Cristal 2x0,75</a:t>
            </a:r>
          </a:p>
        </p:txBody>
      </p:sp>
      <p:pic>
        <p:nvPicPr>
          <p:cNvPr id="32" name="Imagem 31">
            <a:extLst>
              <a:ext uri="{FF2B5EF4-FFF2-40B4-BE49-F238E27FC236}">
                <a16:creationId xmlns:a16="http://schemas.microsoft.com/office/drawing/2014/main" id="{FD90B892-E2F8-4C29-AF99-E1B90D429F3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820" y="3602882"/>
            <a:ext cx="1699357" cy="1801211"/>
          </a:xfrm>
          <a:prstGeom prst="rect">
            <a:avLst/>
          </a:prstGeom>
        </p:spPr>
      </p:pic>
      <p:sp>
        <p:nvSpPr>
          <p:cNvPr id="33" name="CaixaDeTexto 32">
            <a:extLst>
              <a:ext uri="{FF2B5EF4-FFF2-40B4-BE49-F238E27FC236}">
                <a16:creationId xmlns:a16="http://schemas.microsoft.com/office/drawing/2014/main" id="{9CE65755-2A63-47D3-8C7D-5547B44C3938}"/>
              </a:ext>
            </a:extLst>
          </p:cNvPr>
          <p:cNvSpPr txBox="1"/>
          <p:nvPr/>
        </p:nvSpPr>
        <p:spPr>
          <a:xfrm>
            <a:off x="551677" y="5692747"/>
            <a:ext cx="1833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Plug Macho</a:t>
            </a:r>
          </a:p>
        </p:txBody>
      </p:sp>
      <p:pic>
        <p:nvPicPr>
          <p:cNvPr id="35" name="Imagem 34">
            <a:extLst>
              <a:ext uri="{FF2B5EF4-FFF2-40B4-BE49-F238E27FC236}">
                <a16:creationId xmlns:a16="http://schemas.microsoft.com/office/drawing/2014/main" id="{01056599-F7EB-453F-8F97-65E6176902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03842" y="3842955"/>
            <a:ext cx="1833148" cy="1871766"/>
          </a:xfrm>
          <a:prstGeom prst="rect">
            <a:avLst/>
          </a:prstGeom>
        </p:spPr>
      </p:pic>
      <p:sp>
        <p:nvSpPr>
          <p:cNvPr id="36" name="CaixaDeTexto 35">
            <a:extLst>
              <a:ext uri="{FF2B5EF4-FFF2-40B4-BE49-F238E27FC236}">
                <a16:creationId xmlns:a16="http://schemas.microsoft.com/office/drawing/2014/main" id="{55DE874D-E107-4CD2-AA5C-D78A0E92D21C}"/>
              </a:ext>
            </a:extLst>
          </p:cNvPr>
          <p:cNvSpPr txBox="1"/>
          <p:nvPr/>
        </p:nvSpPr>
        <p:spPr>
          <a:xfrm>
            <a:off x="2807796" y="5697731"/>
            <a:ext cx="1833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Cabo Usb</a:t>
            </a:r>
          </a:p>
        </p:txBody>
      </p:sp>
      <p:pic>
        <p:nvPicPr>
          <p:cNvPr id="38" name="Imagem 37">
            <a:extLst>
              <a:ext uri="{FF2B5EF4-FFF2-40B4-BE49-F238E27FC236}">
                <a16:creationId xmlns:a16="http://schemas.microsoft.com/office/drawing/2014/main" id="{8BDC02D1-457E-4E51-97D5-4084C64143F1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3386" y="3868015"/>
            <a:ext cx="1699357" cy="1638229"/>
          </a:xfrm>
          <a:prstGeom prst="rect">
            <a:avLst/>
          </a:prstGeom>
        </p:spPr>
      </p:pic>
      <p:sp>
        <p:nvSpPr>
          <p:cNvPr id="39" name="CaixaDeTexto 38">
            <a:extLst>
              <a:ext uri="{FF2B5EF4-FFF2-40B4-BE49-F238E27FC236}">
                <a16:creationId xmlns:a16="http://schemas.microsoft.com/office/drawing/2014/main" id="{E290AEEA-7AA5-4BFC-9D8D-83737A9DCC0D}"/>
              </a:ext>
            </a:extLst>
          </p:cNvPr>
          <p:cNvSpPr txBox="1"/>
          <p:nvPr/>
        </p:nvSpPr>
        <p:spPr>
          <a:xfrm>
            <a:off x="6976490" y="5714721"/>
            <a:ext cx="1833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Mangueira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D8F9B60B-F0E3-48F3-BA64-AA36AA13B5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0348" y="714404"/>
            <a:ext cx="2133600" cy="365125"/>
          </a:xfrm>
        </p:spPr>
        <p:txBody>
          <a:bodyPr/>
          <a:lstStyle/>
          <a:p>
            <a:fld id="{2119D8CF-8DEC-4D9F-84EE-ADF04DFF3391}" type="slidenum">
              <a:rPr lang="pt-BR" sz="1800" smtClean="0"/>
              <a:t>9</a:t>
            </a:fld>
            <a:endParaRPr lang="pt-BR" sz="1800" dirty="0"/>
          </a:p>
        </p:txBody>
      </p:sp>
    </p:spTree>
    <p:extLst>
      <p:ext uri="{BB962C8B-B14F-4D97-AF65-F5344CB8AC3E}">
        <p14:creationId xmlns:p14="http://schemas.microsoft.com/office/powerpoint/2010/main" val="54921160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8" grpId="0"/>
      <p:bldP spid="22" grpId="0"/>
      <p:bldP spid="27" grpId="0"/>
      <p:bldP spid="30" grpId="0"/>
      <p:bldP spid="33" grpId="0"/>
      <p:bldP spid="36" grpId="0"/>
      <p:bldP spid="39" grpId="0"/>
    </p:bldLst>
  </p:timing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6031</TotalTime>
  <Words>1240</Words>
  <Application>Microsoft Office PowerPoint</Application>
  <PresentationFormat>Apresentação na tela (4:3)</PresentationFormat>
  <Paragraphs>220</Paragraphs>
  <Slides>28</Slides>
  <Notes>5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28</vt:i4>
      </vt:variant>
    </vt:vector>
  </HeadingPairs>
  <TitlesOfParts>
    <vt:vector size="32" baseType="lpstr">
      <vt:lpstr>Arial</vt:lpstr>
      <vt:lpstr>Calibri</vt:lpstr>
      <vt:lpstr>Wingdings</vt:lpstr>
      <vt:lpstr>Tema do Office</vt:lpstr>
      <vt:lpstr>DESENVOLVIMENTO DE UMA SOLUÇÃO PARA AUTOMAÇÃO DE UM SISTEMA HIDRÁULICO RESIDENCIAL UTILIZANDO O IOT</vt:lpstr>
      <vt:lpstr>ROTEIRO</vt:lpstr>
      <vt:lpstr>INTRODUÇÃO</vt:lpstr>
      <vt:lpstr>INTRODUÇÃO</vt:lpstr>
      <vt:lpstr>JUSTIFICATIVA</vt:lpstr>
      <vt:lpstr>OBJETIVO</vt:lpstr>
      <vt:lpstr>REVISÃO BIBLIOGRÁFICA</vt:lpstr>
      <vt:lpstr>METODOLOGIA</vt:lpstr>
      <vt:lpstr>METODOLOGIA</vt:lpstr>
      <vt:lpstr>METODOLOGIA</vt:lpstr>
      <vt:lpstr>DESENVOLVIMENTO</vt:lpstr>
      <vt:lpstr>DESENVOLVIMENTO</vt:lpstr>
      <vt:lpstr>DESENVOLVIMENTO</vt:lpstr>
      <vt:lpstr>DESENVOLVIMENTO</vt:lpstr>
      <vt:lpstr>DESENVOLVIMENTO</vt:lpstr>
      <vt:lpstr>DESENVOLVIMENTO</vt:lpstr>
      <vt:lpstr>DESENVOLVIMENTO</vt:lpstr>
      <vt:lpstr>DESENVOLVIMENTO</vt:lpstr>
      <vt:lpstr>DESENVOLVIMENTO</vt:lpstr>
      <vt:lpstr>DESENVOLVIMENTO</vt:lpstr>
      <vt:lpstr>DESENVOLVIMENTO</vt:lpstr>
      <vt:lpstr>RESULTADOS</vt:lpstr>
      <vt:lpstr>RESULTADOS</vt:lpstr>
      <vt:lpstr>DISCUSSÃO</vt:lpstr>
      <vt:lpstr>DISCUSSÃO</vt:lpstr>
      <vt:lpstr>CONCLUSÃO</vt:lpstr>
      <vt:lpstr>TRABALHOS FUTUROS</vt:lpstr>
      <vt:lpstr>OBRIGADO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&lt;TITULO DO TRABALHO&gt;</dc:title>
  <dc:creator>LUCIENE</dc:creator>
  <cp:lastModifiedBy>Murilo Oliveira</cp:lastModifiedBy>
  <cp:revision>90</cp:revision>
  <dcterms:created xsi:type="dcterms:W3CDTF">2012-06-23T03:46:30Z</dcterms:created>
  <dcterms:modified xsi:type="dcterms:W3CDTF">2021-12-17T19:03:24Z</dcterms:modified>
</cp:coreProperties>
</file>